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9" r:id="rId6"/>
    <p:sldId id="280" r:id="rId7"/>
    <p:sldId id="281" r:id="rId8"/>
    <p:sldId id="282" r:id="rId9"/>
    <p:sldId id="269" r:id="rId10"/>
    <p:sldId id="267" r:id="rId11"/>
    <p:sldId id="258" r:id="rId12"/>
    <p:sldId id="268" r:id="rId13"/>
    <p:sldId id="260" r:id="rId14"/>
    <p:sldId id="271" r:id="rId15"/>
    <p:sldId id="274" r:id="rId16"/>
    <p:sldId id="270" r:id="rId17"/>
    <p:sldId id="276" r:id="rId18"/>
    <p:sldId id="275" r:id="rId19"/>
    <p:sldId id="261" r:id="rId20"/>
    <p:sldId id="283" r:id="rId21"/>
    <p:sldId id="286" r:id="rId22"/>
    <p:sldId id="287" r:id="rId23"/>
    <p:sldId id="288" r:id="rId24"/>
    <p:sldId id="273" r:id="rId25"/>
    <p:sldId id="278" r:id="rId26"/>
    <p:sldId id="272" r:id="rId27"/>
    <p:sldId id="289" r:id="rId28"/>
    <p:sldId id="290" r:id="rId29"/>
    <p:sldId id="284" r:id="rId30"/>
    <p:sldId id="285" r:id="rId31"/>
    <p:sldId id="263" r:id="rId32"/>
    <p:sldId id="264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21D"/>
    <a:srgbClr val="2A2C2E"/>
    <a:srgbClr val="18191A"/>
    <a:srgbClr val="2C2F31"/>
    <a:srgbClr val="14171A"/>
    <a:srgbClr val="21262B"/>
    <a:srgbClr val="191D21"/>
    <a:srgbClr val="343B42"/>
    <a:srgbClr val="23282D"/>
    <a:srgbClr val="2C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B1A63-20B2-4D94-A32C-00620560414B}" v="2" dt="2022-05-22T17:51:56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68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9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12" Type="http://schemas.openxmlformats.org/officeDocument/2006/relationships/image" Target="../media/image38.wmf"/><Relationship Id="rId2" Type="http://schemas.openxmlformats.org/officeDocument/2006/relationships/image" Target="../media/image28.wmf"/><Relationship Id="rId16" Type="http://schemas.openxmlformats.org/officeDocument/2006/relationships/image" Target="../media/image42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11" Type="http://schemas.openxmlformats.org/officeDocument/2006/relationships/image" Target="../media/image37.wmf"/><Relationship Id="rId5" Type="http://schemas.openxmlformats.org/officeDocument/2006/relationships/image" Target="../media/image31.wmf"/><Relationship Id="rId15" Type="http://schemas.openxmlformats.org/officeDocument/2006/relationships/image" Target="../media/image41.wmf"/><Relationship Id="rId10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Relationship Id="rId1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D4D9-0217-43E5-81FB-5099D9D44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68589-5FD0-4012-8A77-D0C7F3A22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B2CF1-20C2-4F02-86FB-2216A7B5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8AE62-0322-4190-A619-FD096B23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B45C4-6E85-4BBF-94CD-FCE7840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683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5BCD-13C9-40DA-A655-BB3A190B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C94F7-92D3-4AD0-8B91-A8F9AE06F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A3441-8785-4F50-93DC-82BA74C4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23FD-74A8-4A71-9293-60C4F33C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E9D00-03DD-4F7B-A163-D375A1B5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6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050B9-86BD-4606-AB96-63BD96993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D838C-99E0-464C-A695-6673CB11E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E3B1C-94FF-4206-A4B2-A57EF143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7755-91FD-4C41-9663-68EC864F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91D24-068B-4336-8E10-85B72720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728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463D-D8A4-4E0E-BE9B-F22DD13D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88D3-81CD-42E5-B42C-B0950C70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272E-52F0-4F60-8619-1189A88A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F826A-2B12-4B98-882C-D9CB1476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EA741-BB3C-4B3D-8D64-37748F43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961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BEB7-E024-46EC-8C7C-B2218174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548CA-E9B9-4453-BA52-8372AF9D1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D132E-F1F9-40D2-9460-181766F5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77056-3883-458B-9C7B-1A8CD464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11FF-1330-4E47-97D7-55C51297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772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2904-0615-4C70-8598-74CFE1AC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C0AF1-FF16-4FC9-904B-BCB08E1D6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251F7-1C82-4831-8531-8D0B8CDBC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82578-FD00-4D75-828C-2AE9B0E5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43E3-10F6-4700-90FA-1FE48D88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6DFD5-E56C-4F94-A58C-F0945685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19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9AA0-4D1F-474A-9C19-86DC013E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3219F-C727-479B-83DB-4EA165C4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F9D7F-B3B3-4CF6-A6DC-883CCDE8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CBEDD-C372-44B4-950C-9AF99D41D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E9443-B0A9-43E2-BC52-67A8859C0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5295C-7C88-4206-B789-05400A8A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58CA07-8E37-4680-8538-F08E1A7E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88FB0-F82A-483E-8A96-E177B4AC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500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4D96-9C6C-4A77-97B2-0AB7E2B3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C7D91-6C38-4AC9-A67E-C3AD9110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5B167-0F0F-4382-BEE6-A7ED561D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F2E05-0562-4244-98B9-F98A4287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350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D84BA-4BD5-4E66-BF75-31DAC4E7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FB38D-492F-4F19-8863-473D5D24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6EBE9-5316-4E87-AC74-19DFF1BF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838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7C52-6772-433C-8A95-6158AFD1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2DC69-8AD2-43B2-AB6A-83C7172D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C631-F135-4397-BB52-65DCF1CA8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43D24-4F23-4E8F-9920-DA91C53A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933B6-4DE7-425D-93CF-144271AE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CA70-86CE-40FE-AB5C-FBD1124E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397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B7BE-6B80-4BF0-8B59-CBD331B5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F51FB-1A4D-4D1C-B8A0-97EA4F466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13B1A-03B4-49D4-A480-0D881501C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E8C46-7DE3-4462-ABA1-0F6AF3ED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AE55-51BA-4970-9FD2-84052023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50360-CD3A-46CA-BB24-3843F296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961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C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6B282-DDAB-49F4-A469-9DE4065B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AD3F-03DC-46E9-AE2E-85570A49A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4198D-6649-4F99-B88D-9639E7DF1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F9C74-E5B0-4DD2-AEF0-C5B735643AE6}" type="datetimeFigureOut">
              <a:rPr lang="en-DE" smtClean="0"/>
              <a:t>25/05/2022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2839-A863-4C75-9328-C35763765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220B8-72C7-4F54-BF1E-7329D227A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07A8F-509C-4978-8A60-115FAC492D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579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wmf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2.bin"/><Relationship Id="rId3" Type="http://schemas.openxmlformats.org/officeDocument/2006/relationships/image" Target="../media/image3.png"/><Relationship Id="rId21" Type="http://schemas.openxmlformats.org/officeDocument/2006/relationships/image" Target="../media/image35.wmf"/><Relationship Id="rId34" Type="http://schemas.openxmlformats.org/officeDocument/2006/relationships/oleObject" Target="../embeddings/oleObject36.bin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3.wmf"/><Relationship Id="rId25" Type="http://schemas.openxmlformats.org/officeDocument/2006/relationships/image" Target="../media/image37.wmf"/><Relationship Id="rId33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29" Type="http://schemas.openxmlformats.org/officeDocument/2006/relationships/image" Target="../media/image39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0.wmf"/><Relationship Id="rId24" Type="http://schemas.openxmlformats.org/officeDocument/2006/relationships/oleObject" Target="../embeddings/oleObject31.bin"/><Relationship Id="rId32" Type="http://schemas.openxmlformats.org/officeDocument/2006/relationships/oleObject" Target="../embeddings/oleObject35.bin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23" Type="http://schemas.openxmlformats.org/officeDocument/2006/relationships/image" Target="../media/image36.wmf"/><Relationship Id="rId28" Type="http://schemas.openxmlformats.org/officeDocument/2006/relationships/oleObject" Target="../embeddings/oleObject33.bin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34.wmf"/><Relationship Id="rId31" Type="http://schemas.openxmlformats.org/officeDocument/2006/relationships/image" Target="../media/image40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Relationship Id="rId27" Type="http://schemas.openxmlformats.org/officeDocument/2006/relationships/image" Target="../media/image38.wmf"/><Relationship Id="rId30" Type="http://schemas.openxmlformats.org/officeDocument/2006/relationships/oleObject" Target="../embeddings/oleObject34.bin"/><Relationship Id="rId35" Type="http://schemas.openxmlformats.org/officeDocument/2006/relationships/image" Target="../media/image42.wmf"/><Relationship Id="rId8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7.wmf"/><Relationship Id="rId3" Type="http://schemas.openxmlformats.org/officeDocument/2006/relationships/image" Target="../media/image3.png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6.e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2.wmf"/><Relationship Id="rId3" Type="http://schemas.openxmlformats.org/officeDocument/2006/relationships/image" Target="../media/image3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4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60.wmf"/><Relationship Id="rId3" Type="http://schemas.openxmlformats.org/officeDocument/2006/relationships/image" Target="../media/image3.pn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5.png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png"/><Relationship Id="rId5" Type="http://schemas.openxmlformats.org/officeDocument/2006/relationships/image" Target="../media/image64.wmf"/><Relationship Id="rId4" Type="http://schemas.openxmlformats.org/officeDocument/2006/relationships/oleObject" Target="../embeddings/oleObject5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8.png"/><Relationship Id="rId5" Type="http://schemas.openxmlformats.org/officeDocument/2006/relationships/image" Target="../media/image64.wmf"/><Relationship Id="rId4" Type="http://schemas.openxmlformats.org/officeDocument/2006/relationships/oleObject" Target="../embeddings/oleObject5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74.wmf"/><Relationship Id="rId3" Type="http://schemas.openxmlformats.org/officeDocument/2006/relationships/image" Target="../media/image3.png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73.wmf"/><Relationship Id="rId5" Type="http://schemas.openxmlformats.org/officeDocument/2006/relationships/image" Target="../media/image68.wmf"/><Relationship Id="rId15" Type="http://schemas.openxmlformats.org/officeDocument/2006/relationships/image" Target="../media/image79.png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72.wmf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6.gif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7.gif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E622-18FB-4DF4-BB44-135388FA1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303" y="2801505"/>
            <a:ext cx="9144000" cy="3213464"/>
          </a:xfrm>
        </p:spPr>
        <p:txBody>
          <a:bodyPr>
            <a:normAutofit fontScale="90000"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Simulation of Kelvin-Helmholtz instabilities using a lattice-Boltzmann method</a:t>
            </a:r>
            <a:endParaRPr lang="en-DE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BD5BD-0426-48E3-9BD4-35299655E531}"/>
              </a:ext>
            </a:extLst>
          </p:cNvPr>
          <p:cNvSpPr txBox="1"/>
          <p:nvPr/>
        </p:nvSpPr>
        <p:spPr>
          <a:xfrm>
            <a:off x="9832339" y="65676"/>
            <a:ext cx="235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Montserrat" panose="00000500000000000000" pitchFamily="2" charset="0"/>
              </a:rPr>
              <a:t>19 May 2022</a:t>
            </a:r>
            <a:endParaRPr lang="en-DE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0123F-39E2-4412-BFC4-1D87223B3FCB}"/>
              </a:ext>
            </a:extLst>
          </p:cNvPr>
          <p:cNvSpPr txBox="1"/>
          <p:nvPr/>
        </p:nvSpPr>
        <p:spPr>
          <a:xfrm>
            <a:off x="88900" y="65676"/>
            <a:ext cx="8133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Montserrat" panose="00000500000000000000" pitchFamily="2" charset="0"/>
              </a:rPr>
              <a:t>Thomas </a:t>
            </a:r>
            <a:r>
              <a:rPr lang="en-GB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Rothe</a:t>
            </a:r>
            <a:r>
              <a:rPr lang="en-GB" sz="2800" dirty="0">
                <a:solidFill>
                  <a:schemeClr val="bg1"/>
                </a:solidFill>
                <a:latin typeface="Montserrat" panose="00000500000000000000" pitchFamily="2" charset="0"/>
              </a:rPr>
              <a:t> / Vincent </a:t>
            </a:r>
            <a:r>
              <a:rPr lang="en-GB" sz="28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Krabbenborg</a:t>
            </a:r>
            <a:endParaRPr lang="en-DE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15F87-3F85-4BC5-8A23-D465632F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/>
          <a:stretch/>
        </p:blipFill>
        <p:spPr>
          <a:xfrm>
            <a:off x="27576" y="1156434"/>
            <a:ext cx="12164424" cy="1293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D5F139-9B5B-4960-B8DA-C786145B219B}"/>
              </a:ext>
            </a:extLst>
          </p:cNvPr>
          <p:cNvSpPr txBox="1"/>
          <p:nvPr/>
        </p:nvSpPr>
        <p:spPr>
          <a:xfrm>
            <a:off x="6827882" y="6105100"/>
            <a:ext cx="5011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Montserrat" panose="00000500000000000000" pitchFamily="2" charset="0"/>
              </a:rPr>
              <a:t>Computational Physics  ‘22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289262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02B88-33D7-498D-816A-38F16A395A47}"/>
              </a:ext>
            </a:extLst>
          </p:cNvPr>
          <p:cNvCxnSpPr>
            <a:cxnSpLocks/>
          </p:cNvCxnSpPr>
          <p:nvPr/>
        </p:nvCxnSpPr>
        <p:spPr>
          <a:xfrm>
            <a:off x="5981337" y="3675500"/>
            <a:ext cx="1877220" cy="176121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25089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25089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91416"/>
            <a:ext cx="690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D2Q9 Discrete lattice model</a:t>
            </a:r>
            <a:endParaRPr lang="en-DE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857194-FA39-48A1-BB0A-322ED4B76285}"/>
              </a:ext>
            </a:extLst>
          </p:cNvPr>
          <p:cNvSpPr/>
          <p:nvPr/>
        </p:nvSpPr>
        <p:spPr>
          <a:xfrm>
            <a:off x="4124437" y="191428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07C240-9762-417E-A23E-F3CFF859B6FE}"/>
              </a:ext>
            </a:extLst>
          </p:cNvPr>
          <p:cNvSpPr/>
          <p:nvPr/>
        </p:nvSpPr>
        <p:spPr>
          <a:xfrm>
            <a:off x="4124437" y="367550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FCA71-64D2-40A5-A8BF-E1F6201AD9F0}"/>
              </a:ext>
            </a:extLst>
          </p:cNvPr>
          <p:cNvSpPr/>
          <p:nvPr/>
        </p:nvSpPr>
        <p:spPr>
          <a:xfrm>
            <a:off x="5991497" y="191428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A0F0-FCA6-4466-B499-136A63C88E05}"/>
              </a:ext>
            </a:extLst>
          </p:cNvPr>
          <p:cNvSpPr/>
          <p:nvPr/>
        </p:nvSpPr>
        <p:spPr>
          <a:xfrm>
            <a:off x="5991497" y="367550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C0A47D-4124-4D33-BED5-65D1D7F8BC51}"/>
              </a:ext>
            </a:extLst>
          </p:cNvPr>
          <p:cNvCxnSpPr>
            <a:cxnSpLocks/>
          </p:cNvCxnSpPr>
          <p:nvPr/>
        </p:nvCxnSpPr>
        <p:spPr>
          <a:xfrm flipV="1">
            <a:off x="5981337" y="1914286"/>
            <a:ext cx="1877220" cy="176121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124BF3-B7DD-4D00-AC43-34DFA89FE3A1}"/>
              </a:ext>
            </a:extLst>
          </p:cNvPr>
          <p:cNvCxnSpPr>
            <a:cxnSpLocks/>
          </p:cNvCxnSpPr>
          <p:nvPr/>
        </p:nvCxnSpPr>
        <p:spPr>
          <a:xfrm flipH="1">
            <a:off x="4119357" y="3689327"/>
            <a:ext cx="1877220" cy="176121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D3A32-7D0F-4CE0-96F9-FCCC7ECF03F4}"/>
              </a:ext>
            </a:extLst>
          </p:cNvPr>
          <p:cNvCxnSpPr>
            <a:cxnSpLocks/>
          </p:cNvCxnSpPr>
          <p:nvPr/>
        </p:nvCxnSpPr>
        <p:spPr>
          <a:xfrm flipH="1" flipV="1">
            <a:off x="4104117" y="1880271"/>
            <a:ext cx="1877220" cy="176121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A16A1D-81CE-4CB6-83D8-F73A05F5FABE}"/>
              </a:ext>
            </a:extLst>
          </p:cNvPr>
          <p:cNvCxnSpPr>
            <a:cxnSpLocks/>
          </p:cNvCxnSpPr>
          <p:nvPr/>
        </p:nvCxnSpPr>
        <p:spPr>
          <a:xfrm flipV="1">
            <a:off x="5991497" y="1880271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98A82A-29DE-4F21-848A-0688EE980AA0}"/>
              </a:ext>
            </a:extLst>
          </p:cNvPr>
          <p:cNvCxnSpPr>
            <a:cxnSpLocks/>
          </p:cNvCxnSpPr>
          <p:nvPr/>
        </p:nvCxnSpPr>
        <p:spPr>
          <a:xfrm>
            <a:off x="5981337" y="3627658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EF1AA1-03AD-444E-94EF-F388398785B3}"/>
              </a:ext>
            </a:extLst>
          </p:cNvPr>
          <p:cNvCxnSpPr>
            <a:cxnSpLocks/>
          </p:cNvCxnSpPr>
          <p:nvPr/>
        </p:nvCxnSpPr>
        <p:spPr>
          <a:xfrm rot="16200000">
            <a:off x="6964188" y="2753964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833B6B-E51A-437B-B148-BD01BC6FBB5E}"/>
              </a:ext>
            </a:extLst>
          </p:cNvPr>
          <p:cNvCxnSpPr>
            <a:cxnSpLocks/>
          </p:cNvCxnSpPr>
          <p:nvPr/>
        </p:nvCxnSpPr>
        <p:spPr>
          <a:xfrm rot="5400000" flipH="1">
            <a:off x="5057967" y="2753963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851CC74-0E01-4D65-A8FF-BD081F21C873}"/>
              </a:ext>
            </a:extLst>
          </p:cNvPr>
          <p:cNvSpPr/>
          <p:nvPr/>
        </p:nvSpPr>
        <p:spPr>
          <a:xfrm>
            <a:off x="5655069" y="3320192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5C4F8A-4A34-424E-B4AB-4A15101DD2D6}"/>
                  </a:ext>
                </a:extLst>
              </p:cNvPr>
              <p:cNvSpPr txBox="1"/>
              <p:nvPr/>
            </p:nvSpPr>
            <p:spPr>
              <a:xfrm>
                <a:off x="5765270" y="3424508"/>
                <a:ext cx="450893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DE" sz="28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5C4F8A-4A34-424E-B4AB-4A15101DD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70" y="3424508"/>
                <a:ext cx="45089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298064CC-12EF-42B2-8EA1-DC8BD9765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650781"/>
              </p:ext>
            </p:extLst>
          </p:nvPr>
        </p:nvGraphicFramePr>
        <p:xfrm>
          <a:off x="1478056" y="5571581"/>
          <a:ext cx="2322793" cy="773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5" imgW="761760" imgH="253800" progId="Equation.DSMT4">
                  <p:embed/>
                </p:oleObj>
              </mc:Choice>
              <mc:Fallback>
                <p:oleObj name="Equation" r:id="rId5" imgW="761760" imgH="2538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98064CC-12EF-42B2-8EA1-DC8BD97655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8056" y="5571581"/>
                        <a:ext cx="2322793" cy="773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2343351-4B2C-4DB4-A48A-62036AC4D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165804"/>
              </p:ext>
            </p:extLst>
          </p:nvPr>
        </p:nvGraphicFramePr>
        <p:xfrm>
          <a:off x="8144533" y="5621486"/>
          <a:ext cx="2005488" cy="771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7" imgW="660240" imgH="253800" progId="Equation.DSMT4">
                  <p:embed/>
                </p:oleObj>
              </mc:Choice>
              <mc:Fallback>
                <p:oleObj name="Equation" r:id="rId7" imgW="660240" imgH="2538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52343351-4B2C-4DB4-A48A-62036AC4D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4533" y="5621486"/>
                        <a:ext cx="2005488" cy="771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F1DAAAAA-2245-4732-BB1D-FA8B0442D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441259"/>
              </p:ext>
            </p:extLst>
          </p:nvPr>
        </p:nvGraphicFramePr>
        <p:xfrm>
          <a:off x="1651373" y="883467"/>
          <a:ext cx="2149476" cy="8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9" imgW="672840" imgH="253800" progId="Equation.DSMT4">
                  <p:embed/>
                </p:oleObj>
              </mc:Choice>
              <mc:Fallback>
                <p:oleObj name="Equation" r:id="rId9" imgW="672840" imgH="2538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F1DAAAAA-2245-4732-BB1D-FA8B0442D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51373" y="883467"/>
                        <a:ext cx="2149476" cy="8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F4267C9-8E39-4C1F-A0C7-92C7E887D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286160"/>
              </p:ext>
            </p:extLst>
          </p:nvPr>
        </p:nvGraphicFramePr>
        <p:xfrm>
          <a:off x="4984060" y="815271"/>
          <a:ext cx="2013311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11" imgW="596880" imgH="253800" progId="Equation.DSMT4">
                  <p:embed/>
                </p:oleObj>
              </mc:Choice>
              <mc:Fallback>
                <p:oleObj name="Equation" r:id="rId11" imgW="596880" imgH="2538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F4267C9-8E39-4C1F-A0C7-92C7E887D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4060" y="815271"/>
                        <a:ext cx="2013311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44958E85-34E1-4E77-8F92-EB1805014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418995"/>
              </p:ext>
            </p:extLst>
          </p:nvPr>
        </p:nvGraphicFramePr>
        <p:xfrm>
          <a:off x="8205096" y="860404"/>
          <a:ext cx="18843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44958E85-34E1-4E77-8F92-EB1805014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096" y="860404"/>
                        <a:ext cx="1884363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2D9A88D-063C-4764-A5A5-224291658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061598"/>
              </p:ext>
            </p:extLst>
          </p:nvPr>
        </p:nvGraphicFramePr>
        <p:xfrm>
          <a:off x="8184823" y="3205804"/>
          <a:ext cx="1927420" cy="820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5" imgW="596880" imgH="253800" progId="Equation.DSMT4">
                  <p:embed/>
                </p:oleObj>
              </mc:Choice>
              <mc:Fallback>
                <p:oleObj name="Equation" r:id="rId15" imgW="596880" imgH="2538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82D9A88D-063C-4764-A5A5-2242916583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184823" y="3205804"/>
                        <a:ext cx="1927420" cy="820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B89A79D6-89F2-42DB-BA94-F9113424B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41931"/>
              </p:ext>
            </p:extLst>
          </p:nvPr>
        </p:nvGraphicFramePr>
        <p:xfrm>
          <a:off x="1589388" y="3229334"/>
          <a:ext cx="2149476" cy="796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7" imgW="685800" imgH="253800" progId="Equation.DSMT4">
                  <p:embed/>
                </p:oleObj>
              </mc:Choice>
              <mc:Fallback>
                <p:oleObj name="Equation" r:id="rId17" imgW="685800" imgH="25380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B89A79D6-89F2-42DB-BA94-F9113424B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388" y="3229334"/>
                        <a:ext cx="2149476" cy="796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36B90A37-4B99-4861-AEE8-C97F077D9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372010"/>
              </p:ext>
            </p:extLst>
          </p:nvPr>
        </p:nvGraphicFramePr>
        <p:xfrm>
          <a:off x="4833247" y="5621486"/>
          <a:ext cx="2296179" cy="834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19" imgW="698400" imgH="253800" progId="Equation.DSMT4">
                  <p:embed/>
                </p:oleObj>
              </mc:Choice>
              <mc:Fallback>
                <p:oleObj name="Equation" r:id="rId19" imgW="698400" imgH="2538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36B90A37-4B99-4861-AEE8-C97F077D9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33247" y="5621486"/>
                        <a:ext cx="2296179" cy="834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7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EC8FD24E-AFBC-4206-90DC-8B58DA987B3E}"/>
              </a:ext>
            </a:extLst>
          </p:cNvPr>
          <p:cNvSpPr/>
          <p:nvPr/>
        </p:nvSpPr>
        <p:spPr>
          <a:xfrm>
            <a:off x="9648273" y="12847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F6D645-902A-49B2-93CC-6B3339446028}"/>
              </a:ext>
            </a:extLst>
          </p:cNvPr>
          <p:cNvSpPr/>
          <p:nvPr/>
        </p:nvSpPr>
        <p:spPr>
          <a:xfrm>
            <a:off x="7801868" y="114213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CE87E24-97A3-43EE-BE08-6E8E896B1503}"/>
              </a:ext>
            </a:extLst>
          </p:cNvPr>
          <p:cNvSpPr/>
          <p:nvPr/>
        </p:nvSpPr>
        <p:spPr>
          <a:xfrm>
            <a:off x="9644968" y="1883931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2604505-A751-4064-8BB7-CD187598BFA5}"/>
              </a:ext>
            </a:extLst>
          </p:cNvPr>
          <p:cNvSpPr/>
          <p:nvPr/>
        </p:nvSpPr>
        <p:spPr>
          <a:xfrm>
            <a:off x="9644968" y="3648587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6354117"/>
            <a:ext cx="690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lattice-Boltzmann Equation (LBE)</a:t>
            </a:r>
            <a:endParaRPr lang="en-DE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857194-FA39-48A1-BB0A-322ED4B76285}"/>
              </a:ext>
            </a:extLst>
          </p:cNvPr>
          <p:cNvSpPr/>
          <p:nvPr/>
        </p:nvSpPr>
        <p:spPr>
          <a:xfrm>
            <a:off x="4059325" y="188569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07C240-9762-417E-A23E-F3CFF859B6FE}"/>
              </a:ext>
            </a:extLst>
          </p:cNvPr>
          <p:cNvSpPr/>
          <p:nvPr/>
        </p:nvSpPr>
        <p:spPr>
          <a:xfrm>
            <a:off x="4059325" y="364691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FCA71-64D2-40A5-A8BF-E1F6201AD9F0}"/>
              </a:ext>
            </a:extLst>
          </p:cNvPr>
          <p:cNvSpPr/>
          <p:nvPr/>
        </p:nvSpPr>
        <p:spPr>
          <a:xfrm>
            <a:off x="5926385" y="188569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A0F0-FCA6-4466-B499-136A63C88E05}"/>
              </a:ext>
            </a:extLst>
          </p:cNvPr>
          <p:cNvSpPr/>
          <p:nvPr/>
        </p:nvSpPr>
        <p:spPr>
          <a:xfrm>
            <a:off x="5926385" y="364691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51CC74-0E01-4D65-A8FF-BD081F21C873}"/>
              </a:ext>
            </a:extLst>
          </p:cNvPr>
          <p:cNvSpPr/>
          <p:nvPr/>
        </p:nvSpPr>
        <p:spPr>
          <a:xfrm>
            <a:off x="5589957" y="3291602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7638E-33A8-4FD6-A6E3-087F46C7CBE1}"/>
              </a:ext>
            </a:extLst>
          </p:cNvPr>
          <p:cNvSpPr/>
          <p:nvPr/>
        </p:nvSpPr>
        <p:spPr>
          <a:xfrm>
            <a:off x="7774603" y="364691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FBC8B8-99A7-4115-8375-DD3AB123CFEE}"/>
              </a:ext>
            </a:extLst>
          </p:cNvPr>
          <p:cNvSpPr/>
          <p:nvPr/>
        </p:nvSpPr>
        <p:spPr>
          <a:xfrm>
            <a:off x="7774603" y="188569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DAFB74-7AA5-4889-9A1B-1B2A8F097F8F}"/>
              </a:ext>
            </a:extLst>
          </p:cNvPr>
          <p:cNvSpPr/>
          <p:nvPr/>
        </p:nvSpPr>
        <p:spPr>
          <a:xfrm>
            <a:off x="329546" y="188569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BDC387-2F7D-4CFE-93D6-171AAAD33D2A}"/>
              </a:ext>
            </a:extLst>
          </p:cNvPr>
          <p:cNvSpPr/>
          <p:nvPr/>
        </p:nvSpPr>
        <p:spPr>
          <a:xfrm>
            <a:off x="329546" y="364691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7D3CF9-163E-419F-A901-7E997CB08B11}"/>
              </a:ext>
            </a:extLst>
          </p:cNvPr>
          <p:cNvSpPr/>
          <p:nvPr/>
        </p:nvSpPr>
        <p:spPr>
          <a:xfrm>
            <a:off x="2196606" y="1885696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7BB626-6CBD-4092-8599-3E55A85F3F12}"/>
              </a:ext>
            </a:extLst>
          </p:cNvPr>
          <p:cNvSpPr/>
          <p:nvPr/>
        </p:nvSpPr>
        <p:spPr>
          <a:xfrm>
            <a:off x="2196606" y="364691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6A666D9-6DF3-4158-B811-CD81DEF97BCB}"/>
              </a:ext>
            </a:extLst>
          </p:cNvPr>
          <p:cNvSpPr/>
          <p:nvPr/>
        </p:nvSpPr>
        <p:spPr>
          <a:xfrm>
            <a:off x="1865098" y="3300003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CE9ECD-A7BA-4DDE-90F6-BFA2F0C2EB47}"/>
              </a:ext>
            </a:extLst>
          </p:cNvPr>
          <p:cNvSpPr/>
          <p:nvPr/>
        </p:nvSpPr>
        <p:spPr>
          <a:xfrm>
            <a:off x="5926385" y="115978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BDE35FF-7858-4417-A7C1-1D5F596117EC}"/>
              </a:ext>
            </a:extLst>
          </p:cNvPr>
          <p:cNvSpPr/>
          <p:nvPr/>
        </p:nvSpPr>
        <p:spPr>
          <a:xfrm>
            <a:off x="4054245" y="115978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72E36C2-2E94-42CC-A91F-F0719F18A94A}"/>
              </a:ext>
            </a:extLst>
          </p:cNvPr>
          <p:cNvSpPr/>
          <p:nvPr/>
        </p:nvSpPr>
        <p:spPr>
          <a:xfrm>
            <a:off x="2199146" y="122892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405D692-1BE0-4C04-8C54-A0262E26F1FF}"/>
              </a:ext>
            </a:extLst>
          </p:cNvPr>
          <p:cNvSpPr/>
          <p:nvPr/>
        </p:nvSpPr>
        <p:spPr>
          <a:xfrm>
            <a:off x="334626" y="115978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71275D-0277-4B72-BDA8-926B51E6AD38}"/>
              </a:ext>
            </a:extLst>
          </p:cNvPr>
          <p:cNvCxnSpPr>
            <a:cxnSpLocks/>
          </p:cNvCxnSpPr>
          <p:nvPr/>
        </p:nvCxnSpPr>
        <p:spPr>
          <a:xfrm flipV="1">
            <a:off x="5921305" y="1884106"/>
            <a:ext cx="1872140" cy="1762804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94C3634-7623-4027-88D7-50DFA3A8ABDD}"/>
              </a:ext>
            </a:extLst>
          </p:cNvPr>
          <p:cNvCxnSpPr>
            <a:cxnSpLocks/>
          </p:cNvCxnSpPr>
          <p:nvPr/>
        </p:nvCxnSpPr>
        <p:spPr>
          <a:xfrm flipV="1">
            <a:off x="4060131" y="137494"/>
            <a:ext cx="1872140" cy="1762804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5666C3-6118-4773-B92C-50E499B8673D}"/>
              </a:ext>
            </a:extLst>
          </p:cNvPr>
          <p:cNvCxnSpPr>
            <a:cxnSpLocks/>
          </p:cNvCxnSpPr>
          <p:nvPr/>
        </p:nvCxnSpPr>
        <p:spPr>
          <a:xfrm flipH="1" flipV="1">
            <a:off x="5970748" y="3603265"/>
            <a:ext cx="1860179" cy="1838220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CD533D4-CF54-4067-947E-F51FC3776602}"/>
              </a:ext>
            </a:extLst>
          </p:cNvPr>
          <p:cNvCxnSpPr>
            <a:cxnSpLocks/>
          </p:cNvCxnSpPr>
          <p:nvPr/>
        </p:nvCxnSpPr>
        <p:spPr>
          <a:xfrm flipH="1" flipV="1">
            <a:off x="4056414" y="1846398"/>
            <a:ext cx="1918502" cy="1824669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8705E80-6BC7-478F-9783-A3FD439CFEA6}"/>
              </a:ext>
            </a:extLst>
          </p:cNvPr>
          <p:cNvCxnSpPr>
            <a:cxnSpLocks/>
          </p:cNvCxnSpPr>
          <p:nvPr/>
        </p:nvCxnSpPr>
        <p:spPr>
          <a:xfrm flipV="1">
            <a:off x="5980539" y="3660460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37D0F8-D97A-4437-936F-295A473C797E}"/>
              </a:ext>
            </a:extLst>
          </p:cNvPr>
          <p:cNvCxnSpPr>
            <a:cxnSpLocks/>
          </p:cNvCxnSpPr>
          <p:nvPr/>
        </p:nvCxnSpPr>
        <p:spPr>
          <a:xfrm flipV="1">
            <a:off x="2272811" y="3672783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0BD5883-BDE9-4445-9DE0-1D91E8DA152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16196" y="2760204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FD80033-FAF5-4E18-85D8-039983D93E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1082" y="4537055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0992EE8-9147-44A3-9010-46E2DB2AA907}"/>
              </a:ext>
            </a:extLst>
          </p:cNvPr>
          <p:cNvCxnSpPr>
            <a:cxnSpLocks/>
          </p:cNvCxnSpPr>
          <p:nvPr/>
        </p:nvCxnSpPr>
        <p:spPr>
          <a:xfrm flipV="1">
            <a:off x="7760481" y="128470"/>
            <a:ext cx="1872235" cy="179236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F1024EE-6041-4C12-9546-EB482DF9725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16197" y="1061539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6F81A58-18F8-4A5E-847C-C21D749FE662}"/>
              </a:ext>
            </a:extLst>
          </p:cNvPr>
          <p:cNvCxnSpPr>
            <a:cxnSpLocks/>
          </p:cNvCxnSpPr>
          <p:nvPr/>
        </p:nvCxnSpPr>
        <p:spPr>
          <a:xfrm flipH="1" flipV="1">
            <a:off x="2227030" y="42872"/>
            <a:ext cx="1860179" cy="1838220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498E529-2BB6-47C6-B09A-A33921F522AB}"/>
              </a:ext>
            </a:extLst>
          </p:cNvPr>
          <p:cNvCxnSpPr>
            <a:cxnSpLocks/>
          </p:cNvCxnSpPr>
          <p:nvPr/>
        </p:nvCxnSpPr>
        <p:spPr>
          <a:xfrm flipH="1" flipV="1">
            <a:off x="5916593" y="158033"/>
            <a:ext cx="1881564" cy="1720749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1389A47-A34B-4013-87A6-69002AFE6EE3}"/>
              </a:ext>
            </a:extLst>
          </p:cNvPr>
          <p:cNvCxnSpPr>
            <a:cxnSpLocks/>
          </p:cNvCxnSpPr>
          <p:nvPr/>
        </p:nvCxnSpPr>
        <p:spPr>
          <a:xfrm flipV="1">
            <a:off x="4058586" y="3639809"/>
            <a:ext cx="1872140" cy="1762804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68B3D21D-8EAC-433D-AD00-514686DD75C1}"/>
              </a:ext>
            </a:extLst>
          </p:cNvPr>
          <p:cNvSpPr/>
          <p:nvPr/>
        </p:nvSpPr>
        <p:spPr>
          <a:xfrm>
            <a:off x="3717447" y="1549780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6B7237E-532A-4242-AAEA-0CD7A85C20E9}"/>
              </a:ext>
            </a:extLst>
          </p:cNvPr>
          <p:cNvSpPr/>
          <p:nvPr/>
        </p:nvSpPr>
        <p:spPr>
          <a:xfrm>
            <a:off x="1850164" y="1538789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2649DB2-377E-4A10-884B-704C264B7061}"/>
              </a:ext>
            </a:extLst>
          </p:cNvPr>
          <p:cNvSpPr/>
          <p:nvPr/>
        </p:nvSpPr>
        <p:spPr>
          <a:xfrm>
            <a:off x="7452532" y="1521341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0B00E47-7B88-4F75-A60A-19006BB5CBDA}"/>
              </a:ext>
            </a:extLst>
          </p:cNvPr>
          <p:cNvSpPr/>
          <p:nvPr/>
        </p:nvSpPr>
        <p:spPr>
          <a:xfrm>
            <a:off x="5582128" y="1549124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4CB1A35-14B7-49A7-8B73-F53D989D45B1}"/>
              </a:ext>
            </a:extLst>
          </p:cNvPr>
          <p:cNvSpPr/>
          <p:nvPr/>
        </p:nvSpPr>
        <p:spPr>
          <a:xfrm>
            <a:off x="7422623" y="5068366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20D82B1-7D44-4F29-A7BE-2CA19D4188E6}"/>
              </a:ext>
            </a:extLst>
          </p:cNvPr>
          <p:cNvSpPr/>
          <p:nvPr/>
        </p:nvSpPr>
        <p:spPr>
          <a:xfrm>
            <a:off x="3685416" y="5051114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769A2F7-FA8B-4D28-AE8A-24BB2804A0C6}"/>
              </a:ext>
            </a:extLst>
          </p:cNvPr>
          <p:cNvSpPr/>
          <p:nvPr/>
        </p:nvSpPr>
        <p:spPr>
          <a:xfrm>
            <a:off x="1856837" y="5079917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801B82-4E9A-4885-AF7F-76BEF2E5B664}"/>
              </a:ext>
            </a:extLst>
          </p:cNvPr>
          <p:cNvSpPr/>
          <p:nvPr/>
        </p:nvSpPr>
        <p:spPr>
          <a:xfrm>
            <a:off x="5611887" y="5068858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B67263-616F-4734-ACAA-8D7D9D623B44}"/>
              </a:ext>
            </a:extLst>
          </p:cNvPr>
          <p:cNvSpPr/>
          <p:nvPr/>
        </p:nvSpPr>
        <p:spPr>
          <a:xfrm>
            <a:off x="3712780" y="3316906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8C8B352-7EF7-4DAD-9C8E-882DAEE8113C}"/>
              </a:ext>
            </a:extLst>
          </p:cNvPr>
          <p:cNvSpPr/>
          <p:nvPr/>
        </p:nvSpPr>
        <p:spPr>
          <a:xfrm>
            <a:off x="9290880" y="3316906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9997752-EDEC-4E71-BB62-F684DD9F6855}"/>
              </a:ext>
            </a:extLst>
          </p:cNvPr>
          <p:cNvSpPr/>
          <p:nvPr/>
        </p:nvSpPr>
        <p:spPr>
          <a:xfrm>
            <a:off x="7438177" y="3334257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AC8731E-301B-409E-8BB1-248393E714CC}"/>
              </a:ext>
            </a:extLst>
          </p:cNvPr>
          <p:cNvSpPr/>
          <p:nvPr/>
        </p:nvSpPr>
        <p:spPr>
          <a:xfrm>
            <a:off x="9285228" y="1548736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CDE1EBC-E9D1-4B01-92D5-EE911F8A4B6D}"/>
              </a:ext>
            </a:extLst>
          </p:cNvPr>
          <p:cNvSpPr/>
          <p:nvPr/>
        </p:nvSpPr>
        <p:spPr>
          <a:xfrm>
            <a:off x="9285228" y="5075695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CFEA09B-DDCB-4745-9910-7F6E7DCAE05F}"/>
              </a:ext>
            </a:extLst>
          </p:cNvPr>
          <p:cNvSpPr/>
          <p:nvPr/>
        </p:nvSpPr>
        <p:spPr>
          <a:xfrm>
            <a:off x="11173676" y="1524627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0DA17530-954D-4DE6-B8BC-3D6EFAE83F9A}"/>
              </a:ext>
            </a:extLst>
          </p:cNvPr>
          <p:cNvSpPr/>
          <p:nvPr/>
        </p:nvSpPr>
        <p:spPr>
          <a:xfrm>
            <a:off x="11173676" y="3332253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7C12DB4B-0ED8-4776-9329-D68768469EB6}"/>
              </a:ext>
            </a:extLst>
          </p:cNvPr>
          <p:cNvSpPr/>
          <p:nvPr/>
        </p:nvSpPr>
        <p:spPr>
          <a:xfrm>
            <a:off x="11173676" y="5072449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6F41A9F0-EA54-47E3-B654-DA3422547EBE}"/>
              </a:ext>
            </a:extLst>
          </p:cNvPr>
          <p:cNvSpPr/>
          <p:nvPr/>
        </p:nvSpPr>
        <p:spPr>
          <a:xfrm>
            <a:off x="14934" y="3309950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EC289B5-F214-40EE-8515-C4E941DBD4B4}"/>
              </a:ext>
            </a:extLst>
          </p:cNvPr>
          <p:cNvSpPr/>
          <p:nvPr/>
        </p:nvSpPr>
        <p:spPr>
          <a:xfrm>
            <a:off x="0" y="1548736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765E2DB7-3E7E-41FD-9858-B4B95156622F}"/>
              </a:ext>
            </a:extLst>
          </p:cNvPr>
          <p:cNvSpPr/>
          <p:nvPr/>
        </p:nvSpPr>
        <p:spPr>
          <a:xfrm>
            <a:off x="6673" y="5089864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9135E2B-7D21-4077-8F55-421B8F9096D9}"/>
              </a:ext>
            </a:extLst>
          </p:cNvPr>
          <p:cNvCxnSpPr>
            <a:cxnSpLocks/>
          </p:cNvCxnSpPr>
          <p:nvPr/>
        </p:nvCxnSpPr>
        <p:spPr>
          <a:xfrm flipH="1" flipV="1">
            <a:off x="4041763" y="3674606"/>
            <a:ext cx="1860179" cy="1838220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4BEC0A3-C2D0-46D7-AA46-3BBDB37FFF5B}"/>
              </a:ext>
            </a:extLst>
          </p:cNvPr>
          <p:cNvCxnSpPr>
            <a:cxnSpLocks/>
          </p:cNvCxnSpPr>
          <p:nvPr/>
        </p:nvCxnSpPr>
        <p:spPr>
          <a:xfrm flipH="1" flipV="1">
            <a:off x="2127429" y="1917739"/>
            <a:ext cx="1961859" cy="1771388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4B6A807-C51E-42AE-A77B-A2268758970C}"/>
              </a:ext>
            </a:extLst>
          </p:cNvPr>
          <p:cNvCxnSpPr>
            <a:cxnSpLocks/>
          </p:cNvCxnSpPr>
          <p:nvPr/>
        </p:nvCxnSpPr>
        <p:spPr>
          <a:xfrm flipH="1" flipV="1">
            <a:off x="279211" y="0"/>
            <a:ext cx="1879013" cy="1952433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106A0CD-8614-4A9F-A027-D54B5D6C37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66456" y="261781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CBA918BE-5FBB-4595-B32B-ED2E32E1C3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91342" y="439466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5D2F1B1-D908-4842-920F-2EC9B7D44B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66457" y="919146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E02936D-7BD5-481A-AEFF-EBE48DD8D3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08208" y="2617810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87FCC4A-62A9-4FE4-9FB8-1E2BD511B6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33094" y="439466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9F31C4A-09FD-4C7E-AF17-B27D09E7F8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08209" y="919145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1D24ECA-0B61-42B6-A794-E7F0FF8EE461}"/>
              </a:ext>
            </a:extLst>
          </p:cNvPr>
          <p:cNvCxnSpPr>
            <a:cxnSpLocks/>
          </p:cNvCxnSpPr>
          <p:nvPr/>
        </p:nvCxnSpPr>
        <p:spPr>
          <a:xfrm rot="16200000" flipV="1">
            <a:off x="-612342" y="260217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3FC7FBC-7414-4D1B-A03A-2FDC5C1F8E2B}"/>
              </a:ext>
            </a:extLst>
          </p:cNvPr>
          <p:cNvCxnSpPr>
            <a:cxnSpLocks/>
          </p:cNvCxnSpPr>
          <p:nvPr/>
        </p:nvCxnSpPr>
        <p:spPr>
          <a:xfrm rot="16200000" flipV="1">
            <a:off x="-587456" y="437902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32131FC-804C-4CD4-BD7A-2A8EDB3E5EE0}"/>
              </a:ext>
            </a:extLst>
          </p:cNvPr>
          <p:cNvCxnSpPr>
            <a:cxnSpLocks/>
          </p:cNvCxnSpPr>
          <p:nvPr/>
        </p:nvCxnSpPr>
        <p:spPr>
          <a:xfrm rot="16200000" flipV="1">
            <a:off x="-612341" y="903506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8223ADE-2F78-40C8-9CA2-8D763B82D8BE}"/>
              </a:ext>
            </a:extLst>
          </p:cNvPr>
          <p:cNvCxnSpPr>
            <a:cxnSpLocks/>
          </p:cNvCxnSpPr>
          <p:nvPr/>
        </p:nvCxnSpPr>
        <p:spPr>
          <a:xfrm flipV="1">
            <a:off x="2256727" y="1904420"/>
            <a:ext cx="1755526" cy="1735389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A30AABA-54B1-42BD-A12F-5E12B20D8511}"/>
              </a:ext>
            </a:extLst>
          </p:cNvPr>
          <p:cNvCxnSpPr>
            <a:cxnSpLocks/>
          </p:cNvCxnSpPr>
          <p:nvPr/>
        </p:nvCxnSpPr>
        <p:spPr>
          <a:xfrm flipH="1" flipV="1">
            <a:off x="2213429" y="3618014"/>
            <a:ext cx="1874089" cy="1807385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AA0158C2-7F3C-4011-9BFE-B641F33B70AD}"/>
              </a:ext>
            </a:extLst>
          </p:cNvPr>
          <p:cNvCxnSpPr>
            <a:cxnSpLocks/>
          </p:cNvCxnSpPr>
          <p:nvPr/>
        </p:nvCxnSpPr>
        <p:spPr>
          <a:xfrm flipH="1" flipV="1">
            <a:off x="303561" y="1840121"/>
            <a:ext cx="1874089" cy="1807385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67C5691-FDDF-4537-8F1E-812C7797F906}"/>
              </a:ext>
            </a:extLst>
          </p:cNvPr>
          <p:cNvCxnSpPr>
            <a:cxnSpLocks/>
          </p:cNvCxnSpPr>
          <p:nvPr/>
        </p:nvCxnSpPr>
        <p:spPr>
          <a:xfrm flipH="1" flipV="1">
            <a:off x="344340" y="3608249"/>
            <a:ext cx="1874089" cy="1807385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18E3C27B-B13D-418E-A25B-356F0C9E8FF4}"/>
              </a:ext>
            </a:extLst>
          </p:cNvPr>
          <p:cNvCxnSpPr>
            <a:cxnSpLocks/>
          </p:cNvCxnSpPr>
          <p:nvPr/>
        </p:nvCxnSpPr>
        <p:spPr>
          <a:xfrm flipV="1">
            <a:off x="425863" y="3661499"/>
            <a:ext cx="1799798" cy="1722502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EA09DB2-17FD-474F-B798-A666F3504269}"/>
              </a:ext>
            </a:extLst>
          </p:cNvPr>
          <p:cNvCxnSpPr>
            <a:cxnSpLocks/>
          </p:cNvCxnSpPr>
          <p:nvPr/>
        </p:nvCxnSpPr>
        <p:spPr>
          <a:xfrm flipV="1">
            <a:off x="294720" y="1882366"/>
            <a:ext cx="1919645" cy="1774141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DE0717D-A045-4151-B6D0-84372BE7CAE4}"/>
              </a:ext>
            </a:extLst>
          </p:cNvPr>
          <p:cNvCxnSpPr>
            <a:cxnSpLocks/>
          </p:cNvCxnSpPr>
          <p:nvPr/>
        </p:nvCxnSpPr>
        <p:spPr>
          <a:xfrm flipV="1">
            <a:off x="305488" y="55131"/>
            <a:ext cx="1919645" cy="1823651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585F051-A15E-4EEE-9BF3-CCFE09ADA337}"/>
              </a:ext>
            </a:extLst>
          </p:cNvPr>
          <p:cNvCxnSpPr>
            <a:cxnSpLocks/>
          </p:cNvCxnSpPr>
          <p:nvPr/>
        </p:nvCxnSpPr>
        <p:spPr>
          <a:xfrm flipV="1">
            <a:off x="2360102" y="13679"/>
            <a:ext cx="1755526" cy="1735389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DA6D9F3B-B450-468E-A5B0-5F2059B4111A}"/>
              </a:ext>
            </a:extLst>
          </p:cNvPr>
          <p:cNvCxnSpPr>
            <a:cxnSpLocks/>
          </p:cNvCxnSpPr>
          <p:nvPr/>
        </p:nvCxnSpPr>
        <p:spPr>
          <a:xfrm flipV="1">
            <a:off x="2255400" y="3643348"/>
            <a:ext cx="1788371" cy="1797624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E32426C-6FC8-4A49-ABC0-DC52C4112D76}"/>
              </a:ext>
            </a:extLst>
          </p:cNvPr>
          <p:cNvCxnSpPr>
            <a:cxnSpLocks/>
          </p:cNvCxnSpPr>
          <p:nvPr/>
        </p:nvCxnSpPr>
        <p:spPr>
          <a:xfrm flipV="1">
            <a:off x="4076736" y="364728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F675921-9FC1-45B3-8E32-DE045B8E9B76}"/>
              </a:ext>
            </a:extLst>
          </p:cNvPr>
          <p:cNvCxnSpPr>
            <a:cxnSpLocks/>
          </p:cNvCxnSpPr>
          <p:nvPr/>
        </p:nvCxnSpPr>
        <p:spPr>
          <a:xfrm flipV="1">
            <a:off x="419274" y="3636455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2ADCDF8-CB4E-404C-BD10-ADD53B184FBB}"/>
              </a:ext>
            </a:extLst>
          </p:cNvPr>
          <p:cNvCxnSpPr>
            <a:cxnSpLocks/>
          </p:cNvCxnSpPr>
          <p:nvPr/>
        </p:nvCxnSpPr>
        <p:spPr>
          <a:xfrm flipV="1">
            <a:off x="3985643" y="1894295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3A1CE8A-F82B-48BB-984E-2F3A71162AB1}"/>
              </a:ext>
            </a:extLst>
          </p:cNvPr>
          <p:cNvCxnSpPr>
            <a:cxnSpLocks/>
          </p:cNvCxnSpPr>
          <p:nvPr/>
        </p:nvCxnSpPr>
        <p:spPr>
          <a:xfrm flipV="1">
            <a:off x="2168674" y="188211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FA5BB78D-AE4A-4CD8-8264-CCBFD746EC18}"/>
              </a:ext>
            </a:extLst>
          </p:cNvPr>
          <p:cNvCxnSpPr>
            <a:cxnSpLocks/>
          </p:cNvCxnSpPr>
          <p:nvPr/>
        </p:nvCxnSpPr>
        <p:spPr>
          <a:xfrm flipV="1">
            <a:off x="352558" y="188211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683CE2F-3A2E-4089-83EF-60CD47CDBCED}"/>
              </a:ext>
            </a:extLst>
          </p:cNvPr>
          <p:cNvCxnSpPr>
            <a:cxnSpLocks/>
          </p:cNvCxnSpPr>
          <p:nvPr/>
        </p:nvCxnSpPr>
        <p:spPr>
          <a:xfrm flipV="1">
            <a:off x="4097873" y="1885696"/>
            <a:ext cx="1822889" cy="1740106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E5ABC80-1B82-42E5-ADC2-14D1C6068F9C}"/>
              </a:ext>
            </a:extLst>
          </p:cNvPr>
          <p:cNvCxnSpPr>
            <a:cxnSpLocks/>
          </p:cNvCxnSpPr>
          <p:nvPr/>
        </p:nvCxnSpPr>
        <p:spPr>
          <a:xfrm flipV="1">
            <a:off x="5940447" y="119387"/>
            <a:ext cx="1822889" cy="1740106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A1DF3F5-443E-420F-8C7F-A34A9327C85E}"/>
              </a:ext>
            </a:extLst>
          </p:cNvPr>
          <p:cNvCxnSpPr>
            <a:cxnSpLocks/>
          </p:cNvCxnSpPr>
          <p:nvPr/>
        </p:nvCxnSpPr>
        <p:spPr>
          <a:xfrm flipH="1" flipV="1">
            <a:off x="4083087" y="50067"/>
            <a:ext cx="1810077" cy="1815533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0AAD794-4094-4773-B3A0-680BEB645C0A}"/>
              </a:ext>
            </a:extLst>
          </p:cNvPr>
          <p:cNvCxnSpPr>
            <a:cxnSpLocks/>
          </p:cNvCxnSpPr>
          <p:nvPr/>
        </p:nvCxnSpPr>
        <p:spPr>
          <a:xfrm flipH="1" flipV="1">
            <a:off x="5911658" y="1862902"/>
            <a:ext cx="1886214" cy="1794716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BD686FE-2F7A-48B5-9BEA-DFC0FDC5F0E9}"/>
              </a:ext>
            </a:extLst>
          </p:cNvPr>
          <p:cNvCxnSpPr>
            <a:cxnSpLocks/>
          </p:cNvCxnSpPr>
          <p:nvPr/>
        </p:nvCxnSpPr>
        <p:spPr>
          <a:xfrm flipH="1" flipV="1">
            <a:off x="7785785" y="3689052"/>
            <a:ext cx="1881564" cy="1720749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E1382D3-69D0-4E5C-955D-2FFE429B8064}"/>
              </a:ext>
            </a:extLst>
          </p:cNvPr>
          <p:cNvCxnSpPr>
            <a:cxnSpLocks/>
          </p:cNvCxnSpPr>
          <p:nvPr/>
        </p:nvCxnSpPr>
        <p:spPr>
          <a:xfrm flipV="1">
            <a:off x="5876437" y="5439023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BAA8BDA-97CD-44C5-AAF0-39C572F8450F}"/>
              </a:ext>
            </a:extLst>
          </p:cNvPr>
          <p:cNvCxnSpPr>
            <a:cxnSpLocks/>
          </p:cNvCxnSpPr>
          <p:nvPr/>
        </p:nvCxnSpPr>
        <p:spPr>
          <a:xfrm flipV="1">
            <a:off x="2168709" y="5451346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AF10873-D6D9-475F-8923-089B825D68BA}"/>
              </a:ext>
            </a:extLst>
          </p:cNvPr>
          <p:cNvCxnSpPr>
            <a:cxnSpLocks/>
          </p:cNvCxnSpPr>
          <p:nvPr/>
        </p:nvCxnSpPr>
        <p:spPr>
          <a:xfrm flipV="1">
            <a:off x="3972634" y="5425844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0E6FA27C-12BC-4CA5-8646-226B8739AA5B}"/>
              </a:ext>
            </a:extLst>
          </p:cNvPr>
          <p:cNvCxnSpPr>
            <a:cxnSpLocks/>
          </p:cNvCxnSpPr>
          <p:nvPr/>
        </p:nvCxnSpPr>
        <p:spPr>
          <a:xfrm flipV="1">
            <a:off x="315172" y="5415018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12851BC-FD10-43D6-8C89-5FDA8A575A21}"/>
              </a:ext>
            </a:extLst>
          </p:cNvPr>
          <p:cNvCxnSpPr>
            <a:cxnSpLocks/>
          </p:cNvCxnSpPr>
          <p:nvPr/>
        </p:nvCxnSpPr>
        <p:spPr>
          <a:xfrm flipV="1">
            <a:off x="9648273" y="5395238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F09B305-114F-405E-B72F-4BEF00C0376C}"/>
              </a:ext>
            </a:extLst>
          </p:cNvPr>
          <p:cNvCxnSpPr>
            <a:cxnSpLocks/>
          </p:cNvCxnSpPr>
          <p:nvPr/>
        </p:nvCxnSpPr>
        <p:spPr>
          <a:xfrm flipV="1">
            <a:off x="7794039" y="3628998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D05FF1F-A51D-40DB-B8DB-A4184A7A6D78}"/>
              </a:ext>
            </a:extLst>
          </p:cNvPr>
          <p:cNvCxnSpPr>
            <a:cxnSpLocks/>
          </p:cNvCxnSpPr>
          <p:nvPr/>
        </p:nvCxnSpPr>
        <p:spPr>
          <a:xfrm flipV="1">
            <a:off x="7729734" y="539305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82608464-800F-4665-8730-3F525E92A255}"/>
              </a:ext>
            </a:extLst>
          </p:cNvPr>
          <p:cNvCxnSpPr>
            <a:cxnSpLocks/>
          </p:cNvCxnSpPr>
          <p:nvPr/>
        </p:nvCxnSpPr>
        <p:spPr>
          <a:xfrm flipV="1">
            <a:off x="9582643" y="363831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942DE870-52D0-4BCF-A9A6-B13D7BC7FD5F}"/>
              </a:ext>
            </a:extLst>
          </p:cNvPr>
          <p:cNvCxnSpPr>
            <a:cxnSpLocks/>
          </p:cNvCxnSpPr>
          <p:nvPr/>
        </p:nvCxnSpPr>
        <p:spPr>
          <a:xfrm flipV="1">
            <a:off x="5985405" y="3678086"/>
            <a:ext cx="1805663" cy="1772392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C9E1DC0-573F-4B8B-A116-B7A23F307E5F}"/>
              </a:ext>
            </a:extLst>
          </p:cNvPr>
          <p:cNvCxnSpPr>
            <a:cxnSpLocks/>
          </p:cNvCxnSpPr>
          <p:nvPr/>
        </p:nvCxnSpPr>
        <p:spPr>
          <a:xfrm flipV="1">
            <a:off x="7825574" y="3652059"/>
            <a:ext cx="1801409" cy="1745953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BAD7D1C-251E-429F-B899-71C4C56967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65689" y="265015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BD43FB6E-29B9-4C7E-A1BC-4837AD4460D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90575" y="4427003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D5DBE02-9835-40D0-8E44-889F0A4623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65690" y="951487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D30E80B8-E18B-4FDE-9778-38D52E536B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24783" y="2686390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285586A1-1984-4C87-90B2-EAE0B9E7643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9669" y="446324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16FA5CD-F89C-4480-B76C-63E9359BDC8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24784" y="987725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B1BA3E7-3239-4FDB-B7B6-E18E4DA98D73}"/>
              </a:ext>
            </a:extLst>
          </p:cNvPr>
          <p:cNvCxnSpPr>
            <a:cxnSpLocks/>
          </p:cNvCxnSpPr>
          <p:nvPr/>
        </p:nvCxnSpPr>
        <p:spPr>
          <a:xfrm flipV="1">
            <a:off x="7765119" y="1893322"/>
            <a:ext cx="1801409" cy="1745953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C7594DA1-2C9E-4FDE-BAF7-4517AC109870}"/>
              </a:ext>
            </a:extLst>
          </p:cNvPr>
          <p:cNvCxnSpPr>
            <a:cxnSpLocks/>
          </p:cNvCxnSpPr>
          <p:nvPr/>
        </p:nvCxnSpPr>
        <p:spPr>
          <a:xfrm flipV="1">
            <a:off x="9622409" y="1889867"/>
            <a:ext cx="1887694" cy="173944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3145A999-0D48-46BA-911A-A121709F3FA9}"/>
              </a:ext>
            </a:extLst>
          </p:cNvPr>
          <p:cNvCxnSpPr>
            <a:cxnSpLocks/>
          </p:cNvCxnSpPr>
          <p:nvPr/>
        </p:nvCxnSpPr>
        <p:spPr>
          <a:xfrm flipV="1">
            <a:off x="9634249" y="111249"/>
            <a:ext cx="1887694" cy="173944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2637576-ED48-464E-AC7F-B614C550F9F6}"/>
              </a:ext>
            </a:extLst>
          </p:cNvPr>
          <p:cNvCxnSpPr>
            <a:cxnSpLocks/>
          </p:cNvCxnSpPr>
          <p:nvPr/>
        </p:nvCxnSpPr>
        <p:spPr>
          <a:xfrm flipV="1">
            <a:off x="9723400" y="3679303"/>
            <a:ext cx="1786703" cy="1733940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F38404B-1589-4273-822E-84DDD5C37FC1}"/>
              </a:ext>
            </a:extLst>
          </p:cNvPr>
          <p:cNvCxnSpPr>
            <a:cxnSpLocks/>
          </p:cNvCxnSpPr>
          <p:nvPr/>
        </p:nvCxnSpPr>
        <p:spPr>
          <a:xfrm flipH="1" flipV="1">
            <a:off x="7792401" y="1870381"/>
            <a:ext cx="1874374" cy="1772745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C6BFD5F-F302-4AA0-9252-D3B3C3A8FD2A}"/>
              </a:ext>
            </a:extLst>
          </p:cNvPr>
          <p:cNvCxnSpPr>
            <a:cxnSpLocks/>
          </p:cNvCxnSpPr>
          <p:nvPr/>
        </p:nvCxnSpPr>
        <p:spPr>
          <a:xfrm flipH="1" flipV="1">
            <a:off x="7771285" y="132579"/>
            <a:ext cx="1874374" cy="1772745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C33FD9D-A920-4F23-A5DC-C458A87ED2FE}"/>
              </a:ext>
            </a:extLst>
          </p:cNvPr>
          <p:cNvCxnSpPr>
            <a:cxnSpLocks/>
          </p:cNvCxnSpPr>
          <p:nvPr/>
        </p:nvCxnSpPr>
        <p:spPr>
          <a:xfrm flipH="1" flipV="1">
            <a:off x="9631527" y="122704"/>
            <a:ext cx="1874374" cy="1772745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594BECE5-33B8-4583-ADF8-4305F6A2FDE6}"/>
              </a:ext>
            </a:extLst>
          </p:cNvPr>
          <p:cNvCxnSpPr>
            <a:cxnSpLocks/>
          </p:cNvCxnSpPr>
          <p:nvPr/>
        </p:nvCxnSpPr>
        <p:spPr>
          <a:xfrm flipH="1" flipV="1">
            <a:off x="9641335" y="1869795"/>
            <a:ext cx="1873926" cy="176851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8545A0FD-D0B6-41B7-A7E1-6DC07AF0E9AC}"/>
              </a:ext>
            </a:extLst>
          </p:cNvPr>
          <p:cNvCxnSpPr>
            <a:cxnSpLocks/>
          </p:cNvCxnSpPr>
          <p:nvPr/>
        </p:nvCxnSpPr>
        <p:spPr>
          <a:xfrm flipH="1" flipV="1">
            <a:off x="9660243" y="3625416"/>
            <a:ext cx="1883715" cy="1768894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965C0E12-A060-4252-B94B-72E012499C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93260" y="2686389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36F3B09-BA35-4696-9B2F-A9A048B472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18146" y="4463240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6C7D73F-4FE4-43E0-932E-FB8879707F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93261" y="987724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6501CEF-528E-4516-B847-DE0EE2C48B06}"/>
              </a:ext>
            </a:extLst>
          </p:cNvPr>
          <p:cNvCxnSpPr>
            <a:cxnSpLocks/>
          </p:cNvCxnSpPr>
          <p:nvPr/>
        </p:nvCxnSpPr>
        <p:spPr>
          <a:xfrm flipV="1">
            <a:off x="9640092" y="1893815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87C71856-FFA7-46F6-B5BD-8E27545F2A1D}"/>
              </a:ext>
            </a:extLst>
          </p:cNvPr>
          <p:cNvCxnSpPr>
            <a:cxnSpLocks/>
          </p:cNvCxnSpPr>
          <p:nvPr/>
        </p:nvCxnSpPr>
        <p:spPr>
          <a:xfrm flipV="1">
            <a:off x="7823123" y="1881632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2EB8F2EE-98A6-4E4D-9769-540907C6B35C}"/>
              </a:ext>
            </a:extLst>
          </p:cNvPr>
          <p:cNvCxnSpPr>
            <a:cxnSpLocks/>
          </p:cNvCxnSpPr>
          <p:nvPr/>
        </p:nvCxnSpPr>
        <p:spPr>
          <a:xfrm flipV="1">
            <a:off x="6007007" y="1881631"/>
            <a:ext cx="1817618" cy="10607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AE59EB1-5DCE-4EAA-89AB-4651DE629DBA}"/>
                  </a:ext>
                </a:extLst>
              </p:cNvPr>
              <p:cNvSpPr txBox="1"/>
              <p:nvPr/>
            </p:nvSpPr>
            <p:spPr>
              <a:xfrm>
                <a:off x="5757324" y="3299250"/>
                <a:ext cx="391133" cy="615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DE" sz="4000" b="1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AE59EB1-5DCE-4EAA-89AB-4651DE629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24" y="3299250"/>
                <a:ext cx="3911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-13179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-13179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60EFBB41-68B5-48B5-9AD5-1E2025F45DF2}"/>
              </a:ext>
            </a:extLst>
          </p:cNvPr>
          <p:cNvSpPr txBox="1"/>
          <p:nvPr/>
        </p:nvSpPr>
        <p:spPr>
          <a:xfrm>
            <a:off x="0" y="28384"/>
            <a:ext cx="690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lattice-Boltzmann Equation (LBE)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89169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02B88-33D7-498D-816A-38F16A395A47}"/>
              </a:ext>
            </a:extLst>
          </p:cNvPr>
          <p:cNvCxnSpPr>
            <a:cxnSpLocks/>
          </p:cNvCxnSpPr>
          <p:nvPr/>
        </p:nvCxnSpPr>
        <p:spPr>
          <a:xfrm>
            <a:off x="5892437" y="3659254"/>
            <a:ext cx="2280998" cy="2144568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26166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26166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68383"/>
            <a:ext cx="690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D2Q16 Discrete lattice model</a:t>
            </a:r>
            <a:endParaRPr lang="en-DE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857194-FA39-48A1-BB0A-322ED4B76285}"/>
              </a:ext>
            </a:extLst>
          </p:cNvPr>
          <p:cNvSpPr/>
          <p:nvPr/>
        </p:nvSpPr>
        <p:spPr>
          <a:xfrm>
            <a:off x="4035537" y="189804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07C240-9762-417E-A23E-F3CFF859B6FE}"/>
              </a:ext>
            </a:extLst>
          </p:cNvPr>
          <p:cNvSpPr/>
          <p:nvPr/>
        </p:nvSpPr>
        <p:spPr>
          <a:xfrm>
            <a:off x="4035537" y="3659254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FCA71-64D2-40A5-A8BF-E1F6201AD9F0}"/>
              </a:ext>
            </a:extLst>
          </p:cNvPr>
          <p:cNvSpPr/>
          <p:nvPr/>
        </p:nvSpPr>
        <p:spPr>
          <a:xfrm>
            <a:off x="5902597" y="1898040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A0F0-FCA6-4466-B499-136A63C88E05}"/>
              </a:ext>
            </a:extLst>
          </p:cNvPr>
          <p:cNvSpPr/>
          <p:nvPr/>
        </p:nvSpPr>
        <p:spPr>
          <a:xfrm>
            <a:off x="5902597" y="3659254"/>
            <a:ext cx="1867060" cy="176121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C0A47D-4124-4D33-BED5-65D1D7F8BC51}"/>
              </a:ext>
            </a:extLst>
          </p:cNvPr>
          <p:cNvCxnSpPr>
            <a:cxnSpLocks/>
          </p:cNvCxnSpPr>
          <p:nvPr/>
        </p:nvCxnSpPr>
        <p:spPr>
          <a:xfrm flipV="1">
            <a:off x="5892437" y="1531567"/>
            <a:ext cx="2262156" cy="2127688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124BF3-B7DD-4D00-AC43-34DFA89FE3A1}"/>
              </a:ext>
            </a:extLst>
          </p:cNvPr>
          <p:cNvCxnSpPr>
            <a:cxnSpLocks/>
          </p:cNvCxnSpPr>
          <p:nvPr/>
        </p:nvCxnSpPr>
        <p:spPr>
          <a:xfrm flipH="1">
            <a:off x="3694030" y="3673081"/>
            <a:ext cx="2213647" cy="204825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D3A32-7D0F-4CE0-96F9-FCCC7ECF03F4}"/>
              </a:ext>
            </a:extLst>
          </p:cNvPr>
          <p:cNvCxnSpPr>
            <a:cxnSpLocks/>
          </p:cNvCxnSpPr>
          <p:nvPr/>
        </p:nvCxnSpPr>
        <p:spPr>
          <a:xfrm flipH="1" flipV="1">
            <a:off x="3679609" y="1574429"/>
            <a:ext cx="2212828" cy="2050810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A16A1D-81CE-4CB6-83D8-F73A05F5FABE}"/>
              </a:ext>
            </a:extLst>
          </p:cNvPr>
          <p:cNvCxnSpPr>
            <a:cxnSpLocks/>
          </p:cNvCxnSpPr>
          <p:nvPr/>
        </p:nvCxnSpPr>
        <p:spPr>
          <a:xfrm flipV="1">
            <a:off x="5902597" y="1864025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98A82A-29DE-4F21-848A-0688EE980AA0}"/>
              </a:ext>
            </a:extLst>
          </p:cNvPr>
          <p:cNvCxnSpPr>
            <a:cxnSpLocks/>
          </p:cNvCxnSpPr>
          <p:nvPr/>
        </p:nvCxnSpPr>
        <p:spPr>
          <a:xfrm>
            <a:off x="5835650" y="3660404"/>
            <a:ext cx="29264" cy="1773891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EF1AA1-03AD-444E-94EF-F388398785B3}"/>
              </a:ext>
            </a:extLst>
          </p:cNvPr>
          <p:cNvCxnSpPr>
            <a:cxnSpLocks/>
          </p:cNvCxnSpPr>
          <p:nvPr/>
        </p:nvCxnSpPr>
        <p:spPr>
          <a:xfrm rot="16200000">
            <a:off x="6875288" y="2737718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833B6B-E51A-437B-B148-BD01BC6FBB5E}"/>
              </a:ext>
            </a:extLst>
          </p:cNvPr>
          <p:cNvCxnSpPr>
            <a:cxnSpLocks/>
          </p:cNvCxnSpPr>
          <p:nvPr/>
        </p:nvCxnSpPr>
        <p:spPr>
          <a:xfrm rot="5400000" flipH="1">
            <a:off x="4969067" y="2737717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851CC74-0E01-4D65-A8FF-BD081F21C873}"/>
              </a:ext>
            </a:extLst>
          </p:cNvPr>
          <p:cNvSpPr/>
          <p:nvPr/>
        </p:nvSpPr>
        <p:spPr>
          <a:xfrm>
            <a:off x="5566169" y="3303946"/>
            <a:ext cx="672854" cy="6564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endParaRPr lang="en-DE" dirty="0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2D9A88D-063C-4764-A5A5-224291658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6729"/>
              </p:ext>
            </p:extLst>
          </p:nvPr>
        </p:nvGraphicFramePr>
        <p:xfrm>
          <a:off x="8095331" y="3839149"/>
          <a:ext cx="473074" cy="675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4" imgW="177480" imgH="253800" progId="Equation.DSMT4">
                  <p:embed/>
                </p:oleObj>
              </mc:Choice>
              <mc:Fallback>
                <p:oleObj name="Equation" r:id="rId4" imgW="177480" imgH="2538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82D9A88D-063C-4764-A5A5-2242916583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5331" y="3839149"/>
                        <a:ext cx="473074" cy="675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125178-FACF-498C-A2E0-8E2128EF9433}"/>
              </a:ext>
            </a:extLst>
          </p:cNvPr>
          <p:cNvCxnSpPr>
            <a:cxnSpLocks/>
          </p:cNvCxnSpPr>
          <p:nvPr/>
        </p:nvCxnSpPr>
        <p:spPr>
          <a:xfrm flipH="1" flipV="1">
            <a:off x="2856073" y="844159"/>
            <a:ext cx="2185668" cy="1978179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7AFC3C-A9C0-4F1D-9C87-6FFD6CE7D70D}"/>
              </a:ext>
            </a:extLst>
          </p:cNvPr>
          <p:cNvCxnSpPr>
            <a:cxnSpLocks/>
          </p:cNvCxnSpPr>
          <p:nvPr/>
        </p:nvCxnSpPr>
        <p:spPr>
          <a:xfrm>
            <a:off x="5940281" y="3634719"/>
            <a:ext cx="4905519" cy="24229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0550D3E3-31D9-4BD8-B306-178E52602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581586"/>
              </p:ext>
            </p:extLst>
          </p:nvPr>
        </p:nvGraphicFramePr>
        <p:xfrm>
          <a:off x="9800431" y="3908054"/>
          <a:ext cx="1419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6" imgW="533160" imgH="253800" progId="Equation.DSMT4">
                  <p:embed/>
                </p:oleObj>
              </mc:Choice>
              <mc:Fallback>
                <p:oleObj name="Equation" r:id="rId6" imgW="533160" imgH="25380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0550D3E3-31D9-4BD8-B306-178E5260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00431" y="3908054"/>
                        <a:ext cx="14192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AE82B0-D65F-4764-BC3F-057B65A20891}"/>
              </a:ext>
            </a:extLst>
          </p:cNvPr>
          <p:cNvCxnSpPr>
            <a:cxnSpLocks/>
          </p:cNvCxnSpPr>
          <p:nvPr/>
        </p:nvCxnSpPr>
        <p:spPr>
          <a:xfrm flipV="1">
            <a:off x="7196437" y="699777"/>
            <a:ext cx="1877713" cy="1724049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610E09C2-1AEA-43A5-AC40-8C7E4B116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73231"/>
              </p:ext>
            </p:extLst>
          </p:nvPr>
        </p:nvGraphicFramePr>
        <p:xfrm>
          <a:off x="9021763" y="190500"/>
          <a:ext cx="16224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8" imgW="609480" imgH="393480" progId="Equation.DSMT4">
                  <p:embed/>
                </p:oleObj>
              </mc:Choice>
              <mc:Fallback>
                <p:oleObj name="Equation" r:id="rId8" imgW="609480" imgH="39348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610E09C2-1AEA-43A5-AC40-8C7E4B116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21763" y="190500"/>
                        <a:ext cx="1622425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D6C1206E-F019-40ED-B95F-B3F3F5FC5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582731"/>
              </p:ext>
            </p:extLst>
          </p:nvPr>
        </p:nvGraphicFramePr>
        <p:xfrm>
          <a:off x="7956550" y="1877642"/>
          <a:ext cx="50641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0" imgW="190440" imgH="253800" progId="Equation.DSMT4">
                  <p:embed/>
                </p:oleObj>
              </mc:Choice>
              <mc:Fallback>
                <p:oleObj name="Equation" r:id="rId10" imgW="190440" imgH="253800" progId="Equation.DSMT4">
                  <p:embed/>
                  <p:pic>
                    <p:nvPicPr>
                      <p:cNvPr id="51" name="Object 50">
                        <a:extLst>
                          <a:ext uri="{FF2B5EF4-FFF2-40B4-BE49-F238E27FC236}">
                            <a16:creationId xmlns:a16="http://schemas.microsoft.com/office/drawing/2014/main" id="{D6C1206E-F019-40ED-B95F-B3F3F5FC5A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56550" y="1877642"/>
                        <a:ext cx="506413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E0A93D2-F287-4946-998E-A66201503B31}"/>
              </a:ext>
            </a:extLst>
          </p:cNvPr>
          <p:cNvCxnSpPr>
            <a:cxnSpLocks/>
          </p:cNvCxnSpPr>
          <p:nvPr/>
        </p:nvCxnSpPr>
        <p:spPr>
          <a:xfrm>
            <a:off x="7214031" y="4884922"/>
            <a:ext cx="1877220" cy="176121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CD0E8EE6-EF04-40C4-851E-EF5C9DAAEF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999167"/>
              </p:ext>
            </p:extLst>
          </p:nvPr>
        </p:nvGraphicFramePr>
        <p:xfrm>
          <a:off x="7261636" y="5684707"/>
          <a:ext cx="60801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2" imgW="228600" imgH="253800" progId="Equation.DSMT4">
                  <p:embed/>
                </p:oleObj>
              </mc:Choice>
              <mc:Fallback>
                <p:oleObj name="Equation" r:id="rId12" imgW="228600" imgH="253800" progId="Equation.DSMT4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CD0E8EE6-EF04-40C4-851E-EF5C9DAAEF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1636" y="5684707"/>
                        <a:ext cx="608013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0A1DE728-C466-4DE5-AA02-1F079000B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75683"/>
              </p:ext>
            </p:extLst>
          </p:nvPr>
        </p:nvGraphicFramePr>
        <p:xfrm>
          <a:off x="9009063" y="5679704"/>
          <a:ext cx="17224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4" imgW="647640" imgH="393480" progId="Equation.DSMT4">
                  <p:embed/>
                </p:oleObj>
              </mc:Choice>
              <mc:Fallback>
                <p:oleObj name="Equation" r:id="rId14" imgW="647640" imgH="39348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0A1DE728-C466-4DE5-AA02-1F079000B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09063" y="5679704"/>
                        <a:ext cx="1722437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8A219B-7654-47F5-92CC-69CD339E160E}"/>
              </a:ext>
            </a:extLst>
          </p:cNvPr>
          <p:cNvCxnSpPr>
            <a:cxnSpLocks/>
          </p:cNvCxnSpPr>
          <p:nvPr/>
        </p:nvCxnSpPr>
        <p:spPr>
          <a:xfrm flipH="1">
            <a:off x="5868517" y="4871344"/>
            <a:ext cx="5078" cy="1774792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C593E9-E79F-46B1-8FA4-F7530C787629}"/>
              </a:ext>
            </a:extLst>
          </p:cNvPr>
          <p:cNvCxnSpPr>
            <a:cxnSpLocks/>
          </p:cNvCxnSpPr>
          <p:nvPr/>
        </p:nvCxnSpPr>
        <p:spPr>
          <a:xfrm flipV="1">
            <a:off x="5902596" y="627039"/>
            <a:ext cx="0" cy="1809056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C2C6501D-1FC3-4B45-AF31-444268615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849396"/>
              </p:ext>
            </p:extLst>
          </p:nvPr>
        </p:nvGraphicFramePr>
        <p:xfrm>
          <a:off x="6148213" y="608778"/>
          <a:ext cx="14541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6" imgW="545760" imgH="253800" progId="Equation.DSMT4">
                  <p:embed/>
                </p:oleObj>
              </mc:Choice>
              <mc:Fallback>
                <p:oleObj name="Equation" r:id="rId16" imgW="545760" imgH="253800" progId="Equation.DSMT4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C2C6501D-1FC3-4B45-AF31-444268615C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48213" y="608778"/>
                        <a:ext cx="14541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85B5E8A1-69EA-422B-B22F-68340871E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587589"/>
              </p:ext>
            </p:extLst>
          </p:nvPr>
        </p:nvGraphicFramePr>
        <p:xfrm>
          <a:off x="6111875" y="1980829"/>
          <a:ext cx="5397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18" imgW="203040" imgH="253800" progId="Equation.DSMT4">
                  <p:embed/>
                </p:oleObj>
              </mc:Choice>
              <mc:Fallback>
                <p:oleObj name="Equation" r:id="rId18" imgW="20304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85B5E8A1-69EA-422B-B22F-68340871E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11875" y="1980829"/>
                        <a:ext cx="5397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89498714-59BA-4B9B-B851-EDFAE4A48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259747"/>
              </p:ext>
            </p:extLst>
          </p:nvPr>
        </p:nvGraphicFramePr>
        <p:xfrm>
          <a:off x="3360910" y="3791788"/>
          <a:ext cx="50641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20" imgW="190440" imgH="253800" progId="Equation.DSMT4">
                  <p:embed/>
                </p:oleObj>
              </mc:Choice>
              <mc:Fallback>
                <p:oleObj name="Equation" r:id="rId20" imgW="190440" imgH="253800" progId="Equation.DSMT4">
                  <p:embed/>
                  <p:pic>
                    <p:nvPicPr>
                      <p:cNvPr id="59" name="Object 58">
                        <a:extLst>
                          <a:ext uri="{FF2B5EF4-FFF2-40B4-BE49-F238E27FC236}">
                            <a16:creationId xmlns:a16="http://schemas.microsoft.com/office/drawing/2014/main" id="{89498714-59BA-4B9B-B851-EDFAE4A483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60910" y="3791788"/>
                        <a:ext cx="506413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274B0656-B5B1-4DD2-913D-CEBAE682D7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042742"/>
              </p:ext>
            </p:extLst>
          </p:nvPr>
        </p:nvGraphicFramePr>
        <p:xfrm>
          <a:off x="4013200" y="5565404"/>
          <a:ext cx="60801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22" imgW="228600" imgH="253800" progId="Equation.DSMT4">
                  <p:embed/>
                </p:oleObj>
              </mc:Choice>
              <mc:Fallback>
                <p:oleObj name="Equation" r:id="rId22" imgW="228600" imgH="253800" progId="Equation.DSMT4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274B0656-B5B1-4DD2-913D-CEBAE682D7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013200" y="5565404"/>
                        <a:ext cx="608013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8EDB96F-6FF6-4D03-B64D-8EDA161CBFBC}"/>
              </a:ext>
            </a:extLst>
          </p:cNvPr>
          <p:cNvCxnSpPr>
            <a:cxnSpLocks/>
          </p:cNvCxnSpPr>
          <p:nvPr/>
        </p:nvCxnSpPr>
        <p:spPr>
          <a:xfrm flipH="1">
            <a:off x="2867975" y="4755103"/>
            <a:ext cx="1877220" cy="1761214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3E4212BA-AD4B-4BE1-9087-4B425A938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007184"/>
              </p:ext>
            </p:extLst>
          </p:nvPr>
        </p:nvGraphicFramePr>
        <p:xfrm>
          <a:off x="6067425" y="4641479"/>
          <a:ext cx="5397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24" imgW="203040" imgH="253800" progId="Equation.DSMT4">
                  <p:embed/>
                </p:oleObj>
              </mc:Choice>
              <mc:Fallback>
                <p:oleObj name="Equation" r:id="rId24" imgW="203040" imgH="25380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3E4212BA-AD4B-4BE1-9087-4B425A938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67425" y="4641479"/>
                        <a:ext cx="5397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>
            <a:extLst>
              <a:ext uri="{FF2B5EF4-FFF2-40B4-BE49-F238E27FC236}">
                <a16:creationId xmlns:a16="http://schemas.microsoft.com/office/drawing/2014/main" id="{13B01969-5E04-48F2-B6DE-530E2BB93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401680"/>
              </p:ext>
            </p:extLst>
          </p:nvPr>
        </p:nvGraphicFramePr>
        <p:xfrm>
          <a:off x="1071563" y="5674942"/>
          <a:ext cx="16875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26" imgW="634680" imgH="393480" progId="Equation.DSMT4">
                  <p:embed/>
                </p:oleObj>
              </mc:Choice>
              <mc:Fallback>
                <p:oleObj name="Equation" r:id="rId26" imgW="634680" imgH="393480" progId="Equation.DSMT4">
                  <p:embed/>
                  <p:pic>
                    <p:nvPicPr>
                      <p:cNvPr id="63" name="Object 62">
                        <a:extLst>
                          <a:ext uri="{FF2B5EF4-FFF2-40B4-BE49-F238E27FC236}">
                            <a16:creationId xmlns:a16="http://schemas.microsoft.com/office/drawing/2014/main" id="{13B01969-5E04-48F2-B6DE-530E2BB93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71563" y="5674942"/>
                        <a:ext cx="1687512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62422-3FAB-4355-A8D8-5BC446D9D7B9}"/>
              </a:ext>
            </a:extLst>
          </p:cNvPr>
          <p:cNvCxnSpPr>
            <a:cxnSpLocks/>
          </p:cNvCxnSpPr>
          <p:nvPr/>
        </p:nvCxnSpPr>
        <p:spPr>
          <a:xfrm flipH="1" flipV="1">
            <a:off x="959394" y="3592110"/>
            <a:ext cx="3446856" cy="50135"/>
          </a:xfrm>
          <a:prstGeom prst="straightConnector1">
            <a:avLst/>
          </a:prstGeom>
          <a:ln w="952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945F6DE1-A88D-46E2-A276-AB574A058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596021"/>
              </p:ext>
            </p:extLst>
          </p:nvPr>
        </p:nvGraphicFramePr>
        <p:xfrm>
          <a:off x="599726" y="3735742"/>
          <a:ext cx="14541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28" imgW="545760" imgH="253800" progId="Equation.DSMT4">
                  <p:embed/>
                </p:oleObj>
              </mc:Choice>
              <mc:Fallback>
                <p:oleObj name="Equation" r:id="rId28" imgW="545760" imgH="253800" progId="Equation.DSMT4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945F6DE1-A88D-46E2-A276-AB574A058F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99726" y="3735742"/>
                        <a:ext cx="14541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7B571BAD-874E-4F4C-9791-77700086A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558293"/>
              </p:ext>
            </p:extLst>
          </p:nvPr>
        </p:nvGraphicFramePr>
        <p:xfrm>
          <a:off x="1136650" y="734642"/>
          <a:ext cx="17256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30" imgW="647640" imgH="393480" progId="Equation.DSMT4">
                  <p:embed/>
                </p:oleObj>
              </mc:Choice>
              <mc:Fallback>
                <p:oleObj name="Equation" r:id="rId30" imgW="647640" imgH="393480" progId="Equation.DSMT4">
                  <p:embed/>
                  <p:pic>
                    <p:nvPicPr>
                      <p:cNvPr id="66" name="Object 65">
                        <a:extLst>
                          <a:ext uri="{FF2B5EF4-FFF2-40B4-BE49-F238E27FC236}">
                            <a16:creationId xmlns:a16="http://schemas.microsoft.com/office/drawing/2014/main" id="{7B571BAD-874E-4F4C-9791-77700086A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136650" y="734642"/>
                        <a:ext cx="1725613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F576C951-6247-478D-90C8-1AE2963C4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799715"/>
              </p:ext>
            </p:extLst>
          </p:nvPr>
        </p:nvGraphicFramePr>
        <p:xfrm>
          <a:off x="3284538" y="1861767"/>
          <a:ext cx="6064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32" imgW="228600" imgH="253800" progId="Equation.DSMT4">
                  <p:embed/>
                </p:oleObj>
              </mc:Choice>
              <mc:Fallback>
                <p:oleObj name="Equation" r:id="rId32" imgW="228600" imgH="253800" progId="Equation.DSMT4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F576C951-6247-478D-90C8-1AE2963C4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284538" y="1861767"/>
                        <a:ext cx="6064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61A560C3-A69F-4029-8339-FE2C9E616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60720"/>
              </p:ext>
            </p:extLst>
          </p:nvPr>
        </p:nvGraphicFramePr>
        <p:xfrm>
          <a:off x="6096000" y="6032192"/>
          <a:ext cx="4381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4" imgW="164880" imgH="253800" progId="Equation.DSMT4">
                  <p:embed/>
                </p:oleObj>
              </mc:Choice>
              <mc:Fallback>
                <p:oleObj name="Equation" r:id="rId34" imgW="164880" imgH="253800" progId="Equation.DSMT4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61A560C3-A69F-4029-8339-FE2C9E616A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96000" y="6032192"/>
                        <a:ext cx="4381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14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-1665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-1665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0552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lattice-Boltzmann Model (LBM)</a:t>
            </a:r>
            <a:endParaRPr lang="en-DE" sz="24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84F35F2-6AB3-4D4C-B4C9-C54041AA1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246312"/>
              </p:ext>
            </p:extLst>
          </p:nvPr>
        </p:nvGraphicFramePr>
        <p:xfrm>
          <a:off x="3597275" y="3196034"/>
          <a:ext cx="4494213" cy="128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4" imgW="1409400" imgH="342720" progId="Equation.DSMT4">
                  <p:embed/>
                </p:oleObj>
              </mc:Choice>
              <mc:Fallback>
                <p:oleObj name="Equation" r:id="rId4" imgW="1409400" imgH="34272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84F35F2-6AB3-4D4C-B4C9-C54041AA1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7275" y="3196034"/>
                        <a:ext cx="4494213" cy="128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15BEF7E-CB18-499E-B1CE-3CDB6EA29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544746"/>
              </p:ext>
            </p:extLst>
          </p:nvPr>
        </p:nvGraphicFramePr>
        <p:xfrm>
          <a:off x="2771775" y="4491435"/>
          <a:ext cx="67246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6" imgW="2108160" imgH="342720" progId="Equation.DSMT4">
                  <p:embed/>
                </p:oleObj>
              </mc:Choice>
              <mc:Fallback>
                <p:oleObj name="Equation" r:id="rId6" imgW="2108160" imgH="34272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15BEF7E-CB18-499E-B1CE-3CDB6EA29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1775" y="4491435"/>
                        <a:ext cx="6724650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FE8FA7-61B5-4AC8-8C60-21EE81238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552097"/>
              </p:ext>
            </p:extLst>
          </p:nvPr>
        </p:nvGraphicFramePr>
        <p:xfrm>
          <a:off x="2944812" y="5619682"/>
          <a:ext cx="630237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8" imgW="1917360" imgH="355320" progId="Equation.DSMT4">
                  <p:embed/>
                </p:oleObj>
              </mc:Choice>
              <mc:Fallback>
                <p:oleObj name="Equation" r:id="rId8" imgW="1917360" imgH="35532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FE8FA7-61B5-4AC8-8C60-21EE81238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44812" y="5619682"/>
                        <a:ext cx="6302375" cy="1166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7948AF-8260-410F-B076-155B542227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747983"/>
              </p:ext>
            </p:extLst>
          </p:nvPr>
        </p:nvGraphicFramePr>
        <p:xfrm>
          <a:off x="445611" y="1540269"/>
          <a:ext cx="11510327" cy="121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10" imgW="10622592" imgH="1120360" progId="Equation.DSMT4">
                  <p:embed/>
                </p:oleObj>
              </mc:Choice>
              <mc:Fallback>
                <p:oleObj name="Equation" r:id="rId10" imgW="10622592" imgH="11203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F7948AF-8260-410F-B076-155B542227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5611" y="1540269"/>
                        <a:ext cx="11510327" cy="1214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42FF1-797E-4B4C-8C14-E3679C698B7B}"/>
              </a:ext>
            </a:extLst>
          </p:cNvPr>
          <p:cNvCxnSpPr>
            <a:cxnSpLocks/>
          </p:cNvCxnSpPr>
          <p:nvPr/>
        </p:nvCxnSpPr>
        <p:spPr>
          <a:xfrm>
            <a:off x="-1" y="2976971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209382-D6BD-4EAC-AA0C-20F8094DD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993736"/>
              </p:ext>
            </p:extLst>
          </p:nvPr>
        </p:nvGraphicFramePr>
        <p:xfrm>
          <a:off x="445611" y="804229"/>
          <a:ext cx="4530725" cy="78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12" imgW="1612800" imgH="279360" progId="Equation.DSMT4">
                  <p:embed/>
                </p:oleObj>
              </mc:Choice>
              <mc:Fallback>
                <p:oleObj name="Equation" r:id="rId12" imgW="1612800" imgH="279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209382-D6BD-4EAC-AA0C-20F8094DD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611" y="804229"/>
                        <a:ext cx="4530725" cy="786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2CEF9-8024-45CE-8DEC-CD857A7B60CD}"/>
              </a:ext>
            </a:extLst>
          </p:cNvPr>
          <p:cNvCxnSpPr>
            <a:cxnSpLocks/>
          </p:cNvCxnSpPr>
          <p:nvPr/>
        </p:nvCxnSpPr>
        <p:spPr>
          <a:xfrm>
            <a:off x="5479457" y="1266961"/>
            <a:ext cx="109973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00955B-A615-4484-B9D6-BBED1F05A9E4}"/>
              </a:ext>
            </a:extLst>
          </p:cNvPr>
          <p:cNvSpPr txBox="1"/>
          <p:nvPr/>
        </p:nvSpPr>
        <p:spPr>
          <a:xfrm>
            <a:off x="6818312" y="1088273"/>
            <a:ext cx="32956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 + Advection:</a:t>
            </a:r>
            <a:endParaRPr lang="en-DE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596C1-0866-4970-B6C8-6D2B7BE1ED5D}"/>
              </a:ext>
            </a:extLst>
          </p:cNvPr>
          <p:cNvSpPr txBox="1"/>
          <p:nvPr/>
        </p:nvSpPr>
        <p:spPr>
          <a:xfrm>
            <a:off x="5343526" y="828039"/>
            <a:ext cx="1345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8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6808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6808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9025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Moment space and the LBM</a:t>
            </a:r>
            <a:endParaRPr lang="en-DE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000DF1-5479-48D2-8535-516F708F2D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440378"/>
              </p:ext>
            </p:extLst>
          </p:nvPr>
        </p:nvGraphicFramePr>
        <p:xfrm>
          <a:off x="3310304" y="1054743"/>
          <a:ext cx="2371724" cy="86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939600" imgH="342720" progId="Equation.DSMT4">
                  <p:embed/>
                </p:oleObj>
              </mc:Choice>
              <mc:Fallback>
                <p:oleObj name="Equation" r:id="rId4" imgW="939600" imgH="3427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A000DF1-5479-48D2-8535-516F708F2D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0304" y="1054743"/>
                        <a:ext cx="2371724" cy="864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ADB97E-86B7-4631-BEC7-312CE5745983}"/>
              </a:ext>
            </a:extLst>
          </p:cNvPr>
          <p:cNvCxnSpPr>
            <a:cxnSpLocks/>
          </p:cNvCxnSpPr>
          <p:nvPr/>
        </p:nvCxnSpPr>
        <p:spPr>
          <a:xfrm>
            <a:off x="2298271" y="1326178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E412CC-23EA-483D-9DB8-6172B9E0BFFA}"/>
              </a:ext>
            </a:extLst>
          </p:cNvPr>
          <p:cNvSpPr txBox="1"/>
          <p:nvPr/>
        </p:nvSpPr>
        <p:spPr>
          <a:xfrm>
            <a:off x="19414" y="1054744"/>
            <a:ext cx="20502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2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moment </a:t>
            </a:r>
            <a:endParaRPr lang="en-DE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3C735A-580C-4C8C-881F-A4221EB13444}"/>
              </a:ext>
            </a:extLst>
          </p:cNvPr>
          <p:cNvSpPr txBox="1"/>
          <p:nvPr/>
        </p:nvSpPr>
        <p:spPr>
          <a:xfrm>
            <a:off x="52750" y="1833081"/>
            <a:ext cx="20502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2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moment </a:t>
            </a:r>
            <a:endParaRPr lang="en-DE" sz="2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EF5DD6-B815-4066-B678-E53F7D32EFC5}"/>
              </a:ext>
            </a:extLst>
          </p:cNvPr>
          <p:cNvCxnSpPr>
            <a:cxnSpLocks/>
          </p:cNvCxnSpPr>
          <p:nvPr/>
        </p:nvCxnSpPr>
        <p:spPr>
          <a:xfrm>
            <a:off x="2298271" y="2073229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A2293E3-CC25-4FA3-983F-EA9C89123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950074"/>
              </p:ext>
            </p:extLst>
          </p:nvPr>
        </p:nvGraphicFramePr>
        <p:xfrm>
          <a:off x="3219814" y="1904504"/>
          <a:ext cx="36544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6" imgW="1447560" imgH="342720" progId="Equation.DSMT4">
                  <p:embed/>
                </p:oleObj>
              </mc:Choice>
              <mc:Fallback>
                <p:oleObj name="Equation" r:id="rId6" imgW="1447560" imgH="34272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A2293E3-CC25-4FA3-983F-EA9C89123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9814" y="1904504"/>
                        <a:ext cx="3654425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CAB3FE-A3C2-4C0D-80B7-1EB4E62F40E0}"/>
              </a:ext>
            </a:extLst>
          </p:cNvPr>
          <p:cNvCxnSpPr>
            <a:cxnSpLocks/>
          </p:cNvCxnSpPr>
          <p:nvPr/>
        </p:nvCxnSpPr>
        <p:spPr>
          <a:xfrm>
            <a:off x="5917956" y="1392853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D21B1C-CCAD-4890-B7B7-AE022CA5517E}"/>
              </a:ext>
            </a:extLst>
          </p:cNvPr>
          <p:cNvCxnSpPr>
            <a:cxnSpLocks/>
          </p:cNvCxnSpPr>
          <p:nvPr/>
        </p:nvCxnSpPr>
        <p:spPr>
          <a:xfrm>
            <a:off x="7030215" y="2236241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544266-38B9-4A4E-B475-7AA5550585B5}"/>
              </a:ext>
            </a:extLst>
          </p:cNvPr>
          <p:cNvSpPr txBox="1"/>
          <p:nvPr/>
        </p:nvSpPr>
        <p:spPr>
          <a:xfrm>
            <a:off x="6182089" y="1112401"/>
            <a:ext cx="21645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DE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E4C18-9524-4739-81F9-A7E7414380B7}"/>
              </a:ext>
            </a:extLst>
          </p:cNvPr>
          <p:cNvSpPr txBox="1"/>
          <p:nvPr/>
        </p:nvSpPr>
        <p:spPr>
          <a:xfrm>
            <a:off x="7725544" y="1994878"/>
            <a:ext cx="27193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Momentum density</a:t>
            </a:r>
            <a:endParaRPr lang="en-DE" sz="2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1813A-EECD-4603-A9BD-17E07B6BF877}"/>
              </a:ext>
            </a:extLst>
          </p:cNvPr>
          <p:cNvCxnSpPr>
            <a:cxnSpLocks/>
          </p:cNvCxnSpPr>
          <p:nvPr/>
        </p:nvCxnSpPr>
        <p:spPr>
          <a:xfrm>
            <a:off x="4186602" y="5472014"/>
            <a:ext cx="0" cy="57239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9556240-928D-46AC-8F03-A6BEDFF723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9131"/>
              </p:ext>
            </p:extLst>
          </p:nvPr>
        </p:nvGraphicFramePr>
        <p:xfrm>
          <a:off x="3219814" y="2777882"/>
          <a:ext cx="30765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8" imgW="1218960" imgH="342720" progId="Equation.DSMT4">
                  <p:embed/>
                </p:oleObj>
              </mc:Choice>
              <mc:Fallback>
                <p:oleObj name="Equation" r:id="rId8" imgW="1218960" imgH="34272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F9556240-928D-46AC-8F03-A6BEDFF72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9814" y="2777882"/>
                        <a:ext cx="3076575" cy="86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D6A2E7-0FD8-425B-B330-B42C2A5548FD}"/>
              </a:ext>
            </a:extLst>
          </p:cNvPr>
          <p:cNvCxnSpPr>
            <a:cxnSpLocks/>
          </p:cNvCxnSpPr>
          <p:nvPr/>
        </p:nvCxnSpPr>
        <p:spPr>
          <a:xfrm>
            <a:off x="6692078" y="3067699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F71CBF-C87E-439C-8394-4B2BF1AA773E}"/>
              </a:ext>
            </a:extLst>
          </p:cNvPr>
          <p:cNvSpPr txBox="1"/>
          <p:nvPr/>
        </p:nvSpPr>
        <p:spPr>
          <a:xfrm>
            <a:off x="7368352" y="2836229"/>
            <a:ext cx="30765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Kinetic energy density ~ Pressure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2E41120-39AD-4B8B-BFED-0FB715314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612497"/>
              </p:ext>
            </p:extLst>
          </p:nvPr>
        </p:nvGraphicFramePr>
        <p:xfrm>
          <a:off x="3221587" y="3964991"/>
          <a:ext cx="2712853" cy="63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10" imgW="1028520" imgH="241200" progId="Equation.DSMT4">
                  <p:embed/>
                </p:oleObj>
              </mc:Choice>
              <mc:Fallback>
                <p:oleObj name="Equation" r:id="rId10" imgW="1028520" imgH="2412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42E41120-39AD-4B8B-BFED-0FB715314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21587" y="3964991"/>
                        <a:ext cx="2712853" cy="63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D26D69BB-987A-4FEA-BE66-D1E302960FC9}"/>
              </a:ext>
            </a:extLst>
          </p:cNvPr>
          <p:cNvSpPr/>
          <p:nvPr/>
        </p:nvSpPr>
        <p:spPr>
          <a:xfrm>
            <a:off x="10218027" y="1142491"/>
            <a:ext cx="533560" cy="246699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856323-F451-4CF9-8080-57B9EA42BD76}"/>
              </a:ext>
            </a:extLst>
          </p:cNvPr>
          <p:cNvSpPr txBox="1"/>
          <p:nvPr/>
        </p:nvSpPr>
        <p:spPr>
          <a:xfrm rot="3879316">
            <a:off x="9861977" y="2020797"/>
            <a:ext cx="27193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Conserved</a:t>
            </a:r>
            <a:endParaRPr lang="en-DE" sz="2200" b="1" dirty="0">
              <a:solidFill>
                <a:schemeClr val="accent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CF7ED3-E202-4896-A3E1-DCBB5C781168}"/>
              </a:ext>
            </a:extLst>
          </p:cNvPr>
          <p:cNvCxnSpPr>
            <a:cxnSpLocks/>
          </p:cNvCxnSpPr>
          <p:nvPr/>
        </p:nvCxnSpPr>
        <p:spPr>
          <a:xfrm>
            <a:off x="6256093" y="4283165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551CC8-9FBF-4792-B53A-8BA4582F6249}"/>
              </a:ext>
            </a:extLst>
          </p:cNvPr>
          <p:cNvSpPr txBox="1"/>
          <p:nvPr/>
        </p:nvSpPr>
        <p:spPr>
          <a:xfrm>
            <a:off x="6828992" y="4055410"/>
            <a:ext cx="31952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Viscous Stress tensor</a:t>
            </a:r>
            <a:endParaRPr lang="en-DE" sz="22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845514C7-95FE-48F7-8B74-4E0A5BA95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641645"/>
              </p:ext>
            </p:extLst>
          </p:nvPr>
        </p:nvGraphicFramePr>
        <p:xfrm>
          <a:off x="3219814" y="4640376"/>
          <a:ext cx="26146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2" imgW="901440" imgH="241200" progId="Equation.DSMT4">
                  <p:embed/>
                </p:oleObj>
              </mc:Choice>
              <mc:Fallback>
                <p:oleObj name="Equation" r:id="rId12" imgW="901440" imgH="24120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845514C7-95FE-48F7-8B74-4E0A5BA95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19814" y="4640376"/>
                        <a:ext cx="26146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E6E18C-23C0-4F22-9A76-1E4D89B15383}"/>
              </a:ext>
            </a:extLst>
          </p:cNvPr>
          <p:cNvCxnSpPr>
            <a:cxnSpLocks/>
          </p:cNvCxnSpPr>
          <p:nvPr/>
        </p:nvCxnSpPr>
        <p:spPr>
          <a:xfrm>
            <a:off x="6256093" y="4999151"/>
            <a:ext cx="6762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DA1678-FCDE-4C39-ADCA-02D2CEDF37CF}"/>
              </a:ext>
            </a:extLst>
          </p:cNvPr>
          <p:cNvSpPr txBox="1"/>
          <p:nvPr/>
        </p:nvSpPr>
        <p:spPr>
          <a:xfrm>
            <a:off x="6841692" y="4778224"/>
            <a:ext cx="32206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flux</a:t>
            </a:r>
            <a:endParaRPr lang="en-DE" sz="2200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DF438847-1BDF-493B-A63E-A5FA545C9A4F}"/>
              </a:ext>
            </a:extLst>
          </p:cNvPr>
          <p:cNvSpPr/>
          <p:nvPr/>
        </p:nvSpPr>
        <p:spPr>
          <a:xfrm>
            <a:off x="2883992" y="1068791"/>
            <a:ext cx="438032" cy="2452178"/>
          </a:xfrm>
          <a:prstGeom prst="leftBrace">
            <a:avLst>
              <a:gd name="adj1" fmla="val 8333"/>
              <a:gd name="adj2" fmla="val 865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Arrow: Curved Right 40">
            <a:extLst>
              <a:ext uri="{FF2B5EF4-FFF2-40B4-BE49-F238E27FC236}">
                <a16:creationId xmlns:a16="http://schemas.microsoft.com/office/drawing/2014/main" id="{042CE996-7631-4FB9-B3CD-1954D155E0AB}"/>
              </a:ext>
            </a:extLst>
          </p:cNvPr>
          <p:cNvSpPr/>
          <p:nvPr/>
        </p:nvSpPr>
        <p:spPr>
          <a:xfrm>
            <a:off x="2293282" y="3092745"/>
            <a:ext cx="781102" cy="2787103"/>
          </a:xfrm>
          <a:prstGeom prst="curved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1923F767-A523-4902-892C-88AD1E276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442962"/>
              </p:ext>
            </p:extLst>
          </p:nvPr>
        </p:nvGraphicFramePr>
        <p:xfrm>
          <a:off x="3348405" y="6056909"/>
          <a:ext cx="1409696" cy="650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14" imgW="495000" imgH="228600" progId="Equation.DSMT4">
                  <p:embed/>
                </p:oleObj>
              </mc:Choice>
              <mc:Fallback>
                <p:oleObj name="Equation" r:id="rId14" imgW="4950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1923F767-A523-4902-892C-88AD1E2768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48405" y="6056909"/>
                        <a:ext cx="1409696" cy="650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520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-42217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-42217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0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Moment space and the LBM</a:t>
            </a:r>
            <a:endParaRPr lang="en-DE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41770-643A-4D53-9DA7-A29892F5C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33" y="962926"/>
            <a:ext cx="8854036" cy="556393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8C80F42-2153-49FB-B9CE-68B328834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037469"/>
              </p:ext>
            </p:extLst>
          </p:nvPr>
        </p:nvGraphicFramePr>
        <p:xfrm>
          <a:off x="1355725" y="3429000"/>
          <a:ext cx="1186952" cy="759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5" imgW="317160" imgH="203040" progId="Equation.DSMT4">
                  <p:embed/>
                </p:oleObj>
              </mc:Choice>
              <mc:Fallback>
                <p:oleObj name="Equation" r:id="rId5" imgW="317160" imgH="2030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8C80F42-2153-49FB-B9CE-68B328834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5725" y="3429000"/>
                        <a:ext cx="1186952" cy="759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75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16966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16966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16966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Moment space and the LBM</a:t>
            </a:r>
            <a:endParaRPr lang="en-DE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6A41378-7371-4CAC-B21D-CCB3FF28D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227764"/>
              </p:ext>
            </p:extLst>
          </p:nvPr>
        </p:nvGraphicFramePr>
        <p:xfrm>
          <a:off x="1471247" y="1787436"/>
          <a:ext cx="93805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2781000" imgH="253800" progId="Equation.DSMT4">
                  <p:embed/>
                </p:oleObj>
              </mc:Choice>
              <mc:Fallback>
                <p:oleObj name="Equation" r:id="rId4" imgW="278100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6A41378-7371-4CAC-B21D-CCB3FF28D4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1247" y="1787436"/>
                        <a:ext cx="9380538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A31F8D-60EF-42D7-8AEF-CC65FE6CDA6D}"/>
              </a:ext>
            </a:extLst>
          </p:cNvPr>
          <p:cNvSpPr txBox="1"/>
          <p:nvPr/>
        </p:nvSpPr>
        <p:spPr>
          <a:xfrm>
            <a:off x="235708" y="3707485"/>
            <a:ext cx="31097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relaxation matrix: </a:t>
            </a:r>
            <a:endParaRPr lang="en-DE" sz="22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5AFDEFD-4FC3-4C60-B613-C4FAACCBA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21033"/>
              </p:ext>
            </p:extLst>
          </p:nvPr>
        </p:nvGraphicFramePr>
        <p:xfrm>
          <a:off x="3667803" y="3003910"/>
          <a:ext cx="3132130" cy="208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6" imgW="1143000" imgH="761760" progId="Equation.DSMT4">
                  <p:embed/>
                </p:oleObj>
              </mc:Choice>
              <mc:Fallback>
                <p:oleObj name="Equation" r:id="rId6" imgW="1143000" imgH="7617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5AFDEFD-4FC3-4C60-B613-C4FAACCBA6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803" y="3003910"/>
                        <a:ext cx="3132130" cy="208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B48745-9B2B-44F2-86A4-629A28FD5269}"/>
              </a:ext>
            </a:extLst>
          </p:cNvPr>
          <p:cNvCxnSpPr>
            <a:cxnSpLocks/>
          </p:cNvCxnSpPr>
          <p:nvPr/>
        </p:nvCxnSpPr>
        <p:spPr>
          <a:xfrm>
            <a:off x="6972300" y="3556605"/>
            <a:ext cx="12382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1FE9514-58CB-4138-970B-1D15D6418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246258"/>
              </p:ext>
            </p:extLst>
          </p:nvPr>
        </p:nvGraphicFramePr>
        <p:xfrm>
          <a:off x="8460457" y="2942671"/>
          <a:ext cx="3132130" cy="220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8" imgW="1079280" imgH="761760" progId="Equation.DSMT4">
                  <p:embed/>
                </p:oleObj>
              </mc:Choice>
              <mc:Fallback>
                <p:oleObj name="Equation" r:id="rId8" imgW="1079280" imgH="7617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51FE9514-58CB-4138-970B-1D15D6418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60457" y="2942671"/>
                        <a:ext cx="3132130" cy="220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5DDE844-1D03-4269-9CFB-9FFB89E45A9A}"/>
              </a:ext>
            </a:extLst>
          </p:cNvPr>
          <p:cNvSpPr txBox="1"/>
          <p:nvPr/>
        </p:nvSpPr>
        <p:spPr>
          <a:xfrm>
            <a:off x="6228191" y="3757614"/>
            <a:ext cx="2722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BGK</a:t>
            </a:r>
            <a:endParaRPr lang="en-DE" sz="20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A837910-16A9-44C3-9C74-3D926CEBC8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322353"/>
              </p:ext>
            </p:extLst>
          </p:nvPr>
        </p:nvGraphicFramePr>
        <p:xfrm>
          <a:off x="2877221" y="823003"/>
          <a:ext cx="7099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10" imgW="2527200" imgH="279360" progId="Equation.DSMT4">
                  <p:embed/>
                </p:oleObj>
              </mc:Choice>
              <mc:Fallback>
                <p:oleObj name="Equation" r:id="rId10" imgW="2527200" imgH="27936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AA837910-16A9-44C3-9C74-3D926CEBC8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7221" y="823003"/>
                        <a:ext cx="70993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7D0D30-AEB5-4F89-9BEB-90965F035F38}"/>
              </a:ext>
            </a:extLst>
          </p:cNvPr>
          <p:cNvCxnSpPr>
            <a:cxnSpLocks/>
          </p:cNvCxnSpPr>
          <p:nvPr/>
        </p:nvCxnSpPr>
        <p:spPr>
          <a:xfrm>
            <a:off x="280621" y="6167465"/>
            <a:ext cx="97734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70AE53-639B-4ADD-BB0F-E0ADB7F901C8}"/>
              </a:ext>
            </a:extLst>
          </p:cNvPr>
          <p:cNvCxnSpPr>
            <a:cxnSpLocks/>
          </p:cNvCxnSpPr>
          <p:nvPr/>
        </p:nvCxnSpPr>
        <p:spPr>
          <a:xfrm>
            <a:off x="38770" y="5487961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5A4AA83-77D3-41F7-8E16-532C8E6BB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312691"/>
              </p:ext>
            </p:extLst>
          </p:nvPr>
        </p:nvGraphicFramePr>
        <p:xfrm>
          <a:off x="1471247" y="5717006"/>
          <a:ext cx="10581724" cy="900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2" imgW="3593880" imgH="304560" progId="Equation.DSMT4">
                  <p:embed/>
                </p:oleObj>
              </mc:Choice>
              <mc:Fallback>
                <p:oleObj name="Equation" r:id="rId12" imgW="3593880" imgH="3045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A5A4AA83-77D3-41F7-8E16-532C8E6BB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71247" y="5717006"/>
                        <a:ext cx="10581724" cy="900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19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Results: Periodic perturbation</a:t>
            </a:r>
            <a:endParaRPr lang="en-DE" sz="24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F70E7DA-ECB8-4B16-9DB1-C4F678B23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173924"/>
            <a:ext cx="11704343" cy="564185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D81BC9-621E-4F85-B210-F9054D92A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71124"/>
              </p:ext>
            </p:extLst>
          </p:nvPr>
        </p:nvGraphicFramePr>
        <p:xfrm>
          <a:off x="3944784" y="585764"/>
          <a:ext cx="7892250" cy="548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5" imgW="3288960" imgH="228600" progId="Equation.DSMT4">
                  <p:embed/>
                </p:oleObj>
              </mc:Choice>
              <mc:Fallback>
                <p:oleObj name="Equation" r:id="rId5" imgW="3288960" imgH="228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9D81BC9-621E-4F85-B210-F9054D92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4784" y="585764"/>
                        <a:ext cx="7892250" cy="548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/>
              <p:nvPr/>
            </p:nvSpPr>
            <p:spPr>
              <a:xfrm>
                <a:off x="300978" y="621042"/>
                <a:ext cx="30432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8" y="621042"/>
                <a:ext cx="304323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78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Results: Mixing</a:t>
            </a:r>
            <a:endParaRPr lang="en-DE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D81BC9-621E-4F85-B210-F9054D92A8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4784" y="585764"/>
          <a:ext cx="7892250" cy="548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4" imgW="3288960" imgH="228600" progId="Equation.DSMT4">
                  <p:embed/>
                </p:oleObj>
              </mc:Choice>
              <mc:Fallback>
                <p:oleObj name="Equation" r:id="rId4" imgW="3288960" imgH="228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9D81BC9-621E-4F85-B210-F9054D92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4784" y="585764"/>
                        <a:ext cx="7892250" cy="548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/>
              <p:nvPr/>
            </p:nvSpPr>
            <p:spPr>
              <a:xfrm>
                <a:off x="300978" y="621042"/>
                <a:ext cx="30432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8" y="621042"/>
                <a:ext cx="30432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CAE69FF-CFA3-406E-8C87-8CECAE75E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19250"/>
            <a:ext cx="10617834" cy="5156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5C3D29-BF43-4F16-8289-F23C8355F19C}"/>
              </a:ext>
            </a:extLst>
          </p:cNvPr>
          <p:cNvSpPr txBox="1"/>
          <p:nvPr/>
        </p:nvSpPr>
        <p:spPr>
          <a:xfrm>
            <a:off x="-471351" y="1161312"/>
            <a:ext cx="31097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 wave:</a:t>
            </a:r>
            <a:endParaRPr lang="en-DE" sz="2200" b="1" dirty="0"/>
          </a:p>
        </p:txBody>
      </p:sp>
    </p:spTree>
    <p:extLst>
      <p:ext uri="{BB962C8B-B14F-4D97-AF65-F5344CB8AC3E}">
        <p14:creationId xmlns:p14="http://schemas.microsoft.com/office/powerpoint/2010/main" val="19112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Results: Mixing</a:t>
            </a:r>
            <a:endParaRPr lang="en-DE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D81BC9-621E-4F85-B210-F9054D92A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286393"/>
              </p:ext>
            </p:extLst>
          </p:nvPr>
        </p:nvGraphicFramePr>
        <p:xfrm>
          <a:off x="3989388" y="687367"/>
          <a:ext cx="67929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4" imgW="2831760" imgH="228600" progId="Equation.DSMT4">
                  <p:embed/>
                </p:oleObj>
              </mc:Choice>
              <mc:Fallback>
                <p:oleObj name="Equation" r:id="rId4" imgW="2831760" imgH="228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9D81BC9-621E-4F85-B210-F9054D92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9388" y="687367"/>
                        <a:ext cx="6792912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/>
              <p:nvPr/>
            </p:nvSpPr>
            <p:spPr>
              <a:xfrm>
                <a:off x="386703" y="761156"/>
                <a:ext cx="30432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3" y="761156"/>
                <a:ext cx="30432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bar chart, rectangle&#10;&#10;Description automatically generated">
            <a:extLst>
              <a:ext uri="{FF2B5EF4-FFF2-40B4-BE49-F238E27FC236}">
                <a16:creationId xmlns:a16="http://schemas.microsoft.com/office/drawing/2014/main" id="{DEE7050A-E374-4658-8A0F-E739E5F19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96" y="1552269"/>
            <a:ext cx="8410576" cy="47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8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11: The Kelvin-Helmholtz instability is visible by clouds. Source: Brooks Martner, NOAA/ETL 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0" y="2326989"/>
            <a:ext cx="3873755" cy="19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11933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[1]: https://www.researchgate.net/figure/The-Kelvin-Helmholtz-instability-is-visible-by-clouds-Source-Brooks-Martner-NOAA-ETL_fig9_279953803</a:t>
            </a:r>
          </a:p>
          <a:p>
            <a:r>
              <a:rPr lang="en-US" sz="1400" dirty="0">
                <a:solidFill>
                  <a:schemeClr val="bg1"/>
                </a:solidFill>
              </a:rPr>
              <a:t>[2]: </a:t>
            </a:r>
            <a:r>
              <a:rPr lang="nl-NL" sz="1400" dirty="0">
                <a:solidFill>
                  <a:schemeClr val="bg1"/>
                </a:solidFill>
              </a:rPr>
              <a:t>https://www.businessinsider.nl/nasas-hubble-space-telescope-detected-mysterious-changes-in-jupiters-great-red-spot/</a:t>
            </a:r>
          </a:p>
          <a:p>
            <a:r>
              <a:rPr lang="en-US" sz="1400" dirty="0">
                <a:solidFill>
                  <a:schemeClr val="bg1"/>
                </a:solidFill>
              </a:rPr>
              <a:t>[3]: </a:t>
            </a:r>
            <a:r>
              <a:rPr lang="nl-NL" sz="1400" dirty="0">
                <a:solidFill>
                  <a:schemeClr val="bg1"/>
                </a:solidFill>
              </a:rPr>
              <a:t>https://eos.org/research-spotlights/measurements-of-kelvin-helmholtz-waves-in-earths-magnetic-field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9957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4574" y="4514850"/>
            <a:ext cx="44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3150" y="4509933"/>
            <a:ext cx="44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4" name="Picture 2" descr="https://cdn.businessinsider.nl/wp-content/uploads/2021/09/615246a4b414c1001862a675-1024x76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98" y="2220141"/>
            <a:ext cx="2883576" cy="216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613735" y="4509933"/>
            <a:ext cx="44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7" name="Picture 6" descr="Measurements of Kelvin-Helmholtz Waves in Earth's Magnetic Field - E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32" y="2253927"/>
            <a:ext cx="2793478" cy="209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29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Results: </a:t>
            </a:r>
            <a:r>
              <a:rPr lang="en-GB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Míxing</a:t>
            </a:r>
            <a:endParaRPr lang="en-DE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D81BC9-621E-4F85-B210-F9054D92A8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9388" y="687367"/>
          <a:ext cx="67929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4" imgW="2831760" imgH="228600" progId="Equation.DSMT4">
                  <p:embed/>
                </p:oleObj>
              </mc:Choice>
              <mc:Fallback>
                <p:oleObj name="Equation" r:id="rId4" imgW="2831760" imgH="228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9D81BC9-621E-4F85-B210-F9054D92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9388" y="687367"/>
                        <a:ext cx="6792912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/>
              <p:nvPr/>
            </p:nvSpPr>
            <p:spPr>
              <a:xfrm>
                <a:off x="386703" y="761156"/>
                <a:ext cx="30432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72282-2AE9-41DF-BF43-A2751484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3" y="761156"/>
                <a:ext cx="30432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3EC68E-C137-45A7-8A7D-EDBAB6EBD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0" y="1296203"/>
            <a:ext cx="11358455" cy="54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-6971" y="19423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-6971" y="52115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C99ED4-BE0D-4F42-90F9-A0284BC0B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" y="806759"/>
            <a:ext cx="8407415" cy="519231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6E5916-5325-418B-8655-0891A59FC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75" y="3638695"/>
            <a:ext cx="7992169" cy="298028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82D647-745D-4AA1-9A74-33722D8A3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63433"/>
              </p:ext>
            </p:extLst>
          </p:nvPr>
        </p:nvGraphicFramePr>
        <p:xfrm>
          <a:off x="9171954" y="1426596"/>
          <a:ext cx="28733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6" imgW="1282680" imgH="711000" progId="Equation.DSMT4">
                  <p:embed/>
                </p:oleObj>
              </mc:Choice>
              <mc:Fallback>
                <p:oleObj name="Equation" r:id="rId6" imgW="128268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82D647-745D-4AA1-9A74-33722D8A34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71954" y="1426596"/>
                        <a:ext cx="2873375" cy="159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0CEE2F2-CF0F-4334-8415-9416A104AA07}"/>
              </a:ext>
            </a:extLst>
          </p:cNvPr>
          <p:cNvSpPr txBox="1"/>
          <p:nvPr/>
        </p:nvSpPr>
        <p:spPr>
          <a:xfrm>
            <a:off x="148591" y="921186"/>
            <a:ext cx="59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[ 4 ]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549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-18369" y="61267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82D647-745D-4AA1-9A74-33722D8A3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25328"/>
              </p:ext>
            </p:extLst>
          </p:nvPr>
        </p:nvGraphicFramePr>
        <p:xfrm>
          <a:off x="9028566" y="1286772"/>
          <a:ext cx="28733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4" imgW="1282680" imgH="711000" progId="Equation.DSMT4">
                  <p:embed/>
                </p:oleObj>
              </mc:Choice>
              <mc:Fallback>
                <p:oleObj name="Equation" r:id="rId4" imgW="1282680" imgH="711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82D647-745D-4AA1-9A74-33722D8A34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28566" y="1286772"/>
                        <a:ext cx="2873375" cy="159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FCA405E-2CC1-4E65-BBC0-3A04735FC6B0}"/>
              </a:ext>
            </a:extLst>
          </p:cNvPr>
          <p:cNvSpPr txBox="1"/>
          <p:nvPr/>
        </p:nvSpPr>
        <p:spPr>
          <a:xfrm>
            <a:off x="1356620" y="3486886"/>
            <a:ext cx="31097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perturbation:</a:t>
            </a:r>
            <a:endParaRPr lang="en-DE" sz="2200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35365B-BC4A-4FE1-9321-598124A11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551331"/>
              </p:ext>
            </p:extLst>
          </p:nvPr>
        </p:nvGraphicFramePr>
        <p:xfrm>
          <a:off x="4017781" y="1034010"/>
          <a:ext cx="448683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535365B-BC4A-4FE1-9321-598124A11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17781" y="1034010"/>
                        <a:ext cx="4486835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4417FB3-B1A4-4333-BCEF-55F885BDAA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879428"/>
              </p:ext>
            </p:extLst>
          </p:nvPr>
        </p:nvGraphicFramePr>
        <p:xfrm>
          <a:off x="4031552" y="2284166"/>
          <a:ext cx="4473063" cy="97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8" imgW="1981080" imgH="431640" progId="Equation.DSMT4">
                  <p:embed/>
                </p:oleObj>
              </mc:Choice>
              <mc:Fallback>
                <p:oleObj name="Equation" r:id="rId8" imgW="1981080" imgH="4316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4417FB3-B1A4-4333-BCEF-55F885BDA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1552" y="2284166"/>
                        <a:ext cx="4473063" cy="974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A0CA9B8-B406-4219-AA88-F6706DDF71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959425"/>
              </p:ext>
            </p:extLst>
          </p:nvPr>
        </p:nvGraphicFramePr>
        <p:xfrm>
          <a:off x="3173483" y="3842463"/>
          <a:ext cx="5331132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10" imgW="2311200" imgH="393480" progId="Equation.DSMT4">
                  <p:embed/>
                </p:oleObj>
              </mc:Choice>
              <mc:Fallback>
                <p:oleObj name="Equation" r:id="rId10" imgW="2311200" imgH="393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A0CA9B8-B406-4219-AA88-F6706DDF71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73483" y="3842463"/>
                        <a:ext cx="5331132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83FE99F-904C-47BE-8049-15748BD16C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06287"/>
              </p:ext>
            </p:extLst>
          </p:nvPr>
        </p:nvGraphicFramePr>
        <p:xfrm>
          <a:off x="9028566" y="3714766"/>
          <a:ext cx="1225550" cy="127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12" imgW="583920" imgH="609480" progId="Equation.DSMT4">
                  <p:embed/>
                </p:oleObj>
              </mc:Choice>
              <mc:Fallback>
                <p:oleObj name="Equation" r:id="rId12" imgW="583920" imgH="60948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783FE99F-904C-47BE-8049-15748BD16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28566" y="3714766"/>
                        <a:ext cx="1225550" cy="1278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C75696-9E47-4D14-A808-E32F3A02FE59}"/>
              </a:ext>
            </a:extLst>
          </p:cNvPr>
          <p:cNvCxnSpPr>
            <a:cxnSpLocks/>
          </p:cNvCxnSpPr>
          <p:nvPr/>
        </p:nvCxnSpPr>
        <p:spPr>
          <a:xfrm>
            <a:off x="-69125" y="2045079"/>
            <a:ext cx="324802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4D8765-60F0-4679-92A7-5B6C77554ACB}"/>
              </a:ext>
            </a:extLst>
          </p:cNvPr>
          <p:cNvCxnSpPr>
            <a:cxnSpLocks/>
          </p:cNvCxnSpPr>
          <p:nvPr/>
        </p:nvCxnSpPr>
        <p:spPr>
          <a:xfrm>
            <a:off x="3195959" y="523466"/>
            <a:ext cx="0" cy="152661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7A19CE-3309-4141-B60B-103090D5BB4F}"/>
                  </a:ext>
                </a:extLst>
              </p:cNvPr>
              <p:cNvSpPr txBox="1"/>
              <p:nvPr/>
            </p:nvSpPr>
            <p:spPr>
              <a:xfrm>
                <a:off x="0" y="661605"/>
                <a:ext cx="310977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D2Q16-lattice:</a:t>
                </a:r>
              </a:p>
              <a:p>
                <a:pPr algn="ctr"/>
                <a:endParaRPr lang="en-GB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=600, 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7A19CE-3309-4141-B60B-103090D5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1605"/>
                <a:ext cx="3109776" cy="1107996"/>
              </a:xfrm>
              <a:prstGeom prst="rect">
                <a:avLst/>
              </a:prstGeom>
              <a:blipFill>
                <a:blip r:embed="rId14"/>
                <a:stretch>
                  <a:fillRect t="-33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5937D0-1131-4772-A97E-9A41EB64CE9C}"/>
              </a:ext>
            </a:extLst>
          </p:cNvPr>
          <p:cNvCxnSpPr>
            <a:cxnSpLocks/>
          </p:cNvCxnSpPr>
          <p:nvPr/>
        </p:nvCxnSpPr>
        <p:spPr>
          <a:xfrm>
            <a:off x="-87494" y="2045079"/>
            <a:ext cx="324802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90A5DC-F37C-4A31-B99F-37256C26661A}"/>
                  </a:ext>
                </a:extLst>
              </p:cNvPr>
              <p:cNvSpPr txBox="1"/>
              <p:nvPr/>
            </p:nvSpPr>
            <p:spPr>
              <a:xfrm>
                <a:off x="-18369" y="661605"/>
                <a:ext cx="310977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D2Q16-lattice:</a:t>
                </a:r>
              </a:p>
              <a:p>
                <a:pPr algn="ctr"/>
                <a:endParaRPr lang="en-GB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=600, 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=500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90A5DC-F37C-4A31-B99F-37256C26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69" y="661605"/>
                <a:ext cx="3109776" cy="1107996"/>
              </a:xfrm>
              <a:prstGeom prst="rect">
                <a:avLst/>
              </a:prstGeom>
              <a:blipFill>
                <a:blip r:embed="rId15"/>
                <a:stretch>
                  <a:fillRect t="-33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51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CC69102-072D-4FBA-A5D0-0440A52BD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74392"/>
              </p:ext>
            </p:extLst>
          </p:nvPr>
        </p:nvGraphicFramePr>
        <p:xfrm>
          <a:off x="657225" y="5830552"/>
          <a:ext cx="11395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4" imgW="5587920" imgH="241200" progId="Equation.DSMT4">
                  <p:embed/>
                </p:oleObj>
              </mc:Choice>
              <mc:Fallback>
                <p:oleObj name="Equation" r:id="rId4" imgW="5587920" imgH="2412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CC69102-072D-4FBA-A5D0-0440A52BD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7225" y="5830552"/>
                        <a:ext cx="1139507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4C8F209-A23F-4D76-8A47-629134792E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7"/>
          <a:stretch/>
        </p:blipFill>
        <p:spPr>
          <a:xfrm>
            <a:off x="1743075" y="781050"/>
            <a:ext cx="9172864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8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CC69102-072D-4FBA-A5D0-0440A52BD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225" y="5830552"/>
          <a:ext cx="11395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4" imgW="5587920" imgH="241200" progId="Equation.DSMT4">
                  <p:embed/>
                </p:oleObj>
              </mc:Choice>
              <mc:Fallback>
                <p:oleObj name="Equation" r:id="rId4" imgW="5587920" imgH="2412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CC69102-072D-4FBA-A5D0-0440A52BD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7225" y="5830552"/>
                        <a:ext cx="1139507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20D27A7-E3BF-4801-9F62-50DFE15B94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46140" r="-715" b="6145"/>
          <a:stretch/>
        </p:blipFill>
        <p:spPr>
          <a:xfrm>
            <a:off x="1362074" y="742950"/>
            <a:ext cx="9402342" cy="46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CC69102-072D-4FBA-A5D0-0440A52BD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225" y="5830552"/>
          <a:ext cx="11395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4" imgW="5587920" imgH="241200" progId="Equation.DSMT4">
                  <p:embed/>
                </p:oleObj>
              </mc:Choice>
              <mc:Fallback>
                <p:oleObj name="Equation" r:id="rId4" imgW="5587920" imgH="2412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CC69102-072D-4FBA-A5D0-0440A52BD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7225" y="5830552"/>
                        <a:ext cx="1139507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7F789DD-4BA0-4792-AA4E-6D3B4AFC4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768466"/>
            <a:ext cx="11704343" cy="56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49C1631-E5F8-495B-A2E2-20F8CEDD4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77" y="639365"/>
            <a:ext cx="8235224" cy="6176418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747A9D3-9266-4A62-A535-479AA1789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418370"/>
              </p:ext>
            </p:extLst>
          </p:nvPr>
        </p:nvGraphicFramePr>
        <p:xfrm>
          <a:off x="303213" y="3046413"/>
          <a:ext cx="32385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5" imgW="1523880" imgH="241200" progId="Equation.DSMT4">
                  <p:embed/>
                </p:oleObj>
              </mc:Choice>
              <mc:Fallback>
                <p:oleObj name="Equation" r:id="rId5" imgW="1523880" imgH="2412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747A9D3-9266-4A62-A535-479AA1789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213" y="3046413"/>
                        <a:ext cx="3238500" cy="5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4E39C9-B9E1-4B66-ABEE-F959397B2FFF}"/>
              </a:ext>
            </a:extLst>
          </p:cNvPr>
          <p:cNvSpPr txBox="1"/>
          <p:nvPr/>
        </p:nvSpPr>
        <p:spPr>
          <a:xfrm>
            <a:off x="-499926" y="2432506"/>
            <a:ext cx="31097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Semi-stable…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214261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2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  <a:endParaRPr lang="en-DE" sz="2400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8D85F1-764D-40FD-B44C-2C7C9EAF0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3" y="1266825"/>
            <a:ext cx="11226926" cy="5411729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01890D4-7F54-4168-B2C8-883311BDA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278096"/>
              </p:ext>
            </p:extLst>
          </p:nvPr>
        </p:nvGraphicFramePr>
        <p:xfrm>
          <a:off x="5160581" y="636171"/>
          <a:ext cx="32385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5" imgW="1523880" imgH="241200" progId="Equation.DSMT4">
                  <p:embed/>
                </p:oleObj>
              </mc:Choice>
              <mc:Fallback>
                <p:oleObj name="Equation" r:id="rId5" imgW="1523880" imgH="241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01890D4-7F54-4168-B2C8-883311BDA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0581" y="636171"/>
                        <a:ext cx="3238500" cy="5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034033-C6D8-4CF2-A72C-4C46F1AFA68E}"/>
              </a:ext>
            </a:extLst>
          </p:cNvPr>
          <p:cNvSpPr txBox="1"/>
          <p:nvPr/>
        </p:nvSpPr>
        <p:spPr>
          <a:xfrm>
            <a:off x="2529024" y="718046"/>
            <a:ext cx="31097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Stable…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3569650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5852160"/>
            <a:ext cx="12192000" cy="10058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2D229F-C817-47CA-AD1A-7BF83C0C7A4E}"/>
              </a:ext>
            </a:extLst>
          </p:cNvPr>
          <p:cNvSpPr txBox="1">
            <a:spLocks/>
          </p:cNvSpPr>
          <p:nvPr/>
        </p:nvSpPr>
        <p:spPr>
          <a:xfrm>
            <a:off x="802548" y="2308006"/>
            <a:ext cx="10981509" cy="137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Simulation of Kelvin-Helmholtz instabilities using a lattice-Boltzmann method</a:t>
            </a:r>
            <a:endParaRPr lang="en-DE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B48B2-8AFE-49DD-A4FB-D01912ACBF6F}"/>
              </a:ext>
            </a:extLst>
          </p:cNvPr>
          <p:cNvSpPr txBox="1"/>
          <p:nvPr/>
        </p:nvSpPr>
        <p:spPr>
          <a:xfrm>
            <a:off x="130629" y="593248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Thomas </a:t>
            </a:r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Rothe</a:t>
            </a:r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Vincent </a:t>
            </a:r>
            <a:r>
              <a:rPr lang="en-GB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Krabbenborg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7A35C135-8847-4BA7-86A0-41CE19775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6080386"/>
            <a:ext cx="535186" cy="5351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E0FDA7-3B77-45CC-A1B2-418C35CA67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/>
          <a:stretch/>
        </p:blipFill>
        <p:spPr>
          <a:xfrm>
            <a:off x="0" y="-33682"/>
            <a:ext cx="12164424" cy="12933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C77C6C-40B4-4980-9CB2-51E4080B6403}"/>
              </a:ext>
            </a:extLst>
          </p:cNvPr>
          <p:cNvSpPr txBox="1"/>
          <p:nvPr/>
        </p:nvSpPr>
        <p:spPr>
          <a:xfrm>
            <a:off x="6892444" y="61704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github.com/</a:t>
            </a:r>
            <a:r>
              <a:rPr lang="en-GB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Vinnert</a:t>
            </a:r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/Computational-Physics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4168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CB9C4-2D96-4D32-AB51-F813E6B6D945}"/>
              </a:ext>
            </a:extLst>
          </p:cNvPr>
          <p:cNvSpPr txBox="1"/>
          <p:nvPr/>
        </p:nvSpPr>
        <p:spPr>
          <a:xfrm>
            <a:off x="243840" y="976088"/>
            <a:ext cx="117754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[ 1 ] Chapter 14 of J.M. </a:t>
            </a:r>
            <a:r>
              <a:rPr lang="en-GB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Thijssen</a:t>
            </a: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 (2007), </a:t>
            </a:r>
            <a:r>
              <a:rPr lang="en-GB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Computational physics,</a:t>
            </a: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 Cambridge University 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[ 2 ] P. </a:t>
            </a:r>
            <a:r>
              <a:rPr lang="en-GB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Lallemand</a:t>
            </a: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 &amp; L.S. Luo (2000), Theory of the lattice Boltzmann method: Dispersion, dissipation, isotropy, Galilean invariance, and stability, Physical Review E, 6 (61), 6546-6562,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[ 3 ] M. </a:t>
            </a:r>
            <a:r>
              <a:rPr 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Barbulescu</a:t>
            </a: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&amp; </a:t>
            </a:r>
            <a:r>
              <a:rPr 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Erdélyi</a:t>
            </a: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(2018)</a:t>
            </a:r>
            <a:r>
              <a:rPr lang="en-GB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,</a:t>
            </a:r>
            <a:r>
              <a:rPr lang="en-DE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DE" sz="20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Magnetoacoustic</a:t>
            </a:r>
            <a:r>
              <a:rPr lang="en-DE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 Waves and the Kelvin–Helmholtz Instability in a Steady Asymmetric Slab: I: The Effects of Varying Density Ratios</a:t>
            </a:r>
            <a:r>
              <a:rPr lang="en-GB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</a:p>
          <a:p>
            <a:r>
              <a:rPr lang="en-GB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     </a:t>
            </a:r>
            <a:r>
              <a:rPr 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Solar Physics. 293</a:t>
            </a:r>
            <a:endParaRPr lang="en-GB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0000500000000000000" pitchFamily="2" charset="0"/>
              </a:rPr>
              <a:t>[ 4 ] A.G. Xu et al (2012), </a:t>
            </a:r>
            <a:r>
              <a:rPr lang="en-GB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Lattice Boltzmann </a:t>
            </a:r>
            <a:r>
              <a:rPr lang="en-GB" sz="20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modeling</a:t>
            </a:r>
            <a:r>
              <a:rPr lang="en-GB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 and simulation of compressible flows,  </a:t>
            </a:r>
            <a:r>
              <a:rPr lang="fr-FR" sz="2000" dirty="0">
                <a:solidFill>
                  <a:schemeClr val="bg1"/>
                </a:solidFill>
                <a:latin typeface="Montserrat" panose="00000500000000000000" pitchFamily="2" charset="0"/>
              </a:rPr>
              <a:t>Front. Phys., 2012, 7(5): 582–600</a:t>
            </a:r>
            <a:endParaRPr lang="en-DE" sz="2000" i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59F6C-D912-4BF4-8C18-DB2B315570DF}"/>
              </a:ext>
            </a:extLst>
          </p:cNvPr>
          <p:cNvSpPr txBox="1"/>
          <p:nvPr/>
        </p:nvSpPr>
        <p:spPr>
          <a:xfrm>
            <a:off x="156755" y="13755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References</a:t>
            </a:r>
            <a:endParaRPr lang="en-DE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BB1231-C899-4A27-B0C0-01ECDEA1E740}"/>
              </a:ext>
            </a:extLst>
          </p:cNvPr>
          <p:cNvCxnSpPr>
            <a:cxnSpLocks/>
          </p:cNvCxnSpPr>
          <p:nvPr/>
        </p:nvCxnSpPr>
        <p:spPr>
          <a:xfrm>
            <a:off x="0" y="844823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[4]: https://gilly.space/Kelvin.html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0725" y="4448557"/>
            <a:ext cx="44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[4]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9957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Theory: Kelvin-Helmholtz instabilities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93" y="2038756"/>
            <a:ext cx="8028214" cy="222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3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9957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Theory: Kelvin-Helmholtz instabilities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85133" y="1289955"/>
                <a:ext cx="10621734" cy="3431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- Shearing force VS buoyancy force: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400" i="1" dirty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𝑢𝑜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𝑦𝑎𝑛𝑐𝑦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𝑠h𝑒𝑎𝑟</m:t>
                          </m:r>
                        </m:den>
                      </m:f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  <a:p>
                <a:endParaRPr lang="nl-NL" sz="24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𝑑𝑧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 </a:t>
                </a:r>
              </a:p>
              <a:p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3" y="1289955"/>
                <a:ext cx="10621734" cy="3431837"/>
              </a:xfrm>
              <a:prstGeom prst="rect">
                <a:avLst/>
              </a:prstGeom>
              <a:blipFill>
                <a:blip r:embed="rId3"/>
                <a:stretch>
                  <a:fillRect l="-918" t="-14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58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0"/>
            <a:ext cx="12192000" cy="54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9957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Theory: Kelvin-Helmholtz instabilities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85133" y="1289955"/>
                <a:ext cx="10621734" cy="4060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- Shearing force VS buoyancy force: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Using the Taylor-Goldstein equation one can deduce: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𝑙𝑎𝑚𝑖𝑛𝑎𝑟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𝑡𝑢𝑟𝑏𝑢𝑙𝑒𝑛𝑡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Why ¼ and not 1?</a:t>
                </a:r>
                <a:endParaRPr lang="nl-NL" sz="2400" dirty="0">
                  <a:solidFill>
                    <a:schemeClr val="bg1"/>
                  </a:solidFill>
                </a:endParaRPr>
              </a:p>
              <a:p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3" y="1289955"/>
                <a:ext cx="10621734" cy="4060599"/>
              </a:xfrm>
              <a:prstGeom prst="rect">
                <a:avLst/>
              </a:prstGeom>
              <a:blipFill>
                <a:blip r:embed="rId3"/>
                <a:stretch>
                  <a:fillRect l="-918" t="-12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22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-1719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-1719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404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Fluid dynamics</a:t>
            </a:r>
            <a:endParaRPr lang="en-DE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ABAB65E-0DEC-40A4-94BD-80340669F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333702"/>
              </p:ext>
            </p:extLst>
          </p:nvPr>
        </p:nvGraphicFramePr>
        <p:xfrm>
          <a:off x="1031727" y="4460910"/>
          <a:ext cx="10185695" cy="109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3886200" imgH="419040" progId="Equation.DSMT4">
                  <p:embed/>
                </p:oleObj>
              </mc:Choice>
              <mc:Fallback>
                <p:oleObj name="Equation" r:id="rId4" imgW="3886200" imgH="419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ABAB65E-0DEC-40A4-94BD-80340669F1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1727" y="4460910"/>
                        <a:ext cx="10185695" cy="1098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0DAEF22-6CE6-451B-A45B-C90FD2106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496001"/>
              </p:ext>
            </p:extLst>
          </p:nvPr>
        </p:nvGraphicFramePr>
        <p:xfrm>
          <a:off x="3565714" y="3307202"/>
          <a:ext cx="3299095" cy="98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1320480" imgH="393480" progId="Equation.DSMT4">
                  <p:embed/>
                </p:oleObj>
              </mc:Choice>
              <mc:Fallback>
                <p:oleObj name="Equation" r:id="rId6" imgW="132048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0DAEF22-6CE6-451B-A45B-C90FD2106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5714" y="3307202"/>
                        <a:ext cx="3299095" cy="98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40A00B-D37A-4F70-A4C9-98A7C51D1C44}"/>
              </a:ext>
            </a:extLst>
          </p:cNvPr>
          <p:cNvSpPr txBox="1"/>
          <p:nvPr/>
        </p:nvSpPr>
        <p:spPr>
          <a:xfrm>
            <a:off x="214301" y="2603303"/>
            <a:ext cx="591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and (total) momentum conservation:</a:t>
            </a:r>
            <a:endParaRPr lang="en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BB383E6-CD76-49DF-BA2D-FF72DFBCB7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83913"/>
              </p:ext>
            </p:extLst>
          </p:nvPr>
        </p:nvGraphicFramePr>
        <p:xfrm>
          <a:off x="5215262" y="1304496"/>
          <a:ext cx="5126128" cy="109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1955520" imgH="419040" progId="Equation.DSMT4">
                  <p:embed/>
                </p:oleObj>
              </mc:Choice>
              <mc:Fallback>
                <p:oleObj name="Equation" r:id="rId8" imgW="1955520" imgH="4190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BB383E6-CD76-49DF-BA2D-FF72DFBCB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5262" y="1304496"/>
                        <a:ext cx="5126128" cy="1098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C9540A-674E-4271-B832-51A7FE9D0536}"/>
              </a:ext>
            </a:extLst>
          </p:cNvPr>
          <p:cNvSpPr txBox="1"/>
          <p:nvPr/>
        </p:nvSpPr>
        <p:spPr>
          <a:xfrm>
            <a:off x="331198" y="842831"/>
            <a:ext cx="469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Cacuhy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Momentum Equation:</a:t>
            </a:r>
            <a:endParaRPr lang="en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FC02E-5CCF-4FA6-86EA-6D9374307840}"/>
              </a:ext>
            </a:extLst>
          </p:cNvPr>
          <p:cNvSpPr txBox="1"/>
          <p:nvPr/>
        </p:nvSpPr>
        <p:spPr>
          <a:xfrm>
            <a:off x="331197" y="5990551"/>
            <a:ext cx="7169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energy conservation + other assumptions …</a:t>
            </a:r>
            <a:endParaRPr lang="en-DE" sz="2400" i="1" dirty="0"/>
          </a:p>
        </p:txBody>
      </p:sp>
    </p:spTree>
    <p:extLst>
      <p:ext uri="{BB962C8B-B14F-4D97-AF65-F5344CB8AC3E}">
        <p14:creationId xmlns:p14="http://schemas.microsoft.com/office/powerpoint/2010/main" val="213172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85A985-84FE-489F-9B30-FB51BD7EAA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296455"/>
              </p:ext>
            </p:extLst>
          </p:nvPr>
        </p:nvGraphicFramePr>
        <p:xfrm>
          <a:off x="894534" y="1908185"/>
          <a:ext cx="9762308" cy="1499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2730240" imgH="419040" progId="Equation.DSMT4">
                  <p:embed/>
                </p:oleObj>
              </mc:Choice>
              <mc:Fallback>
                <p:oleObj name="Equation" r:id="rId3" imgW="2730240" imgH="4190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85A985-84FE-489F-9B30-FB51BD7EA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4534" y="1908185"/>
                        <a:ext cx="9762308" cy="1499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37044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37044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7926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Fluid dynamics</a:t>
            </a:r>
            <a:endParaRPr lang="en-DE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9EE65-FA68-4B69-A7AB-B0BE1E5ADF6B}"/>
              </a:ext>
            </a:extLst>
          </p:cNvPr>
          <p:cNvSpPr txBox="1"/>
          <p:nvPr/>
        </p:nvSpPr>
        <p:spPr>
          <a:xfrm>
            <a:off x="5370032" y="4705488"/>
            <a:ext cx="254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Viscosity:</a:t>
            </a:r>
            <a:endParaRPr lang="en-DE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79F2C8-1BE8-494C-8FE5-0B0737829E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558033"/>
              </p:ext>
            </p:extLst>
          </p:nvPr>
        </p:nvGraphicFramePr>
        <p:xfrm>
          <a:off x="8227421" y="4390723"/>
          <a:ext cx="2281504" cy="106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901440" imgH="419040" progId="Equation.DSMT4">
                  <p:embed/>
                </p:oleObj>
              </mc:Choice>
              <mc:Fallback>
                <p:oleObj name="Equation" r:id="rId6" imgW="901440" imgH="4190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79F2C8-1BE8-494C-8FE5-0B0737829E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27421" y="4390723"/>
                        <a:ext cx="2281504" cy="106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E2C9AF-24C7-4DCD-A730-AED0E42D2058}"/>
              </a:ext>
            </a:extLst>
          </p:cNvPr>
          <p:cNvSpPr txBox="1"/>
          <p:nvPr/>
        </p:nvSpPr>
        <p:spPr>
          <a:xfrm>
            <a:off x="488496" y="959185"/>
            <a:ext cx="4471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Navier-Stokes equations:</a:t>
            </a:r>
            <a:endParaRPr lang="en-DE" sz="24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D8E1DE7-640F-4978-A90D-16FB59113374}"/>
              </a:ext>
            </a:extLst>
          </p:cNvPr>
          <p:cNvSpPr/>
          <p:nvPr/>
        </p:nvSpPr>
        <p:spPr>
          <a:xfrm rot="5400000">
            <a:off x="2672538" y="2321435"/>
            <a:ext cx="505097" cy="170886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22588-8957-4123-890F-39ED78F04CD3}"/>
              </a:ext>
            </a:extLst>
          </p:cNvPr>
          <p:cNvSpPr txBox="1"/>
          <p:nvPr/>
        </p:nvSpPr>
        <p:spPr>
          <a:xfrm>
            <a:off x="1883323" y="3470632"/>
            <a:ext cx="208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endParaRPr lang="en-DE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96D01FA-BB8E-4225-A828-852CFC8B4C18}"/>
              </a:ext>
            </a:extLst>
          </p:cNvPr>
          <p:cNvSpPr/>
          <p:nvPr/>
        </p:nvSpPr>
        <p:spPr>
          <a:xfrm rot="5400000">
            <a:off x="6754694" y="2508552"/>
            <a:ext cx="505097" cy="1334628"/>
          </a:xfrm>
          <a:prstGeom prst="rightBrace">
            <a:avLst>
              <a:gd name="adj1" fmla="val 8333"/>
              <a:gd name="adj2" fmla="val 4347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7976B-461E-45A6-ACB4-F01960A38901}"/>
              </a:ext>
            </a:extLst>
          </p:cNvPr>
          <p:cNvSpPr txBox="1"/>
          <p:nvPr/>
        </p:nvSpPr>
        <p:spPr>
          <a:xfrm>
            <a:off x="6074227" y="3483100"/>
            <a:ext cx="2083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endParaRPr lang="en-DE" sz="240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B68D795-DB39-45F0-9DB0-FA739C94808C}"/>
              </a:ext>
            </a:extLst>
          </p:cNvPr>
          <p:cNvSpPr/>
          <p:nvPr/>
        </p:nvSpPr>
        <p:spPr>
          <a:xfrm rot="16200000">
            <a:off x="8017116" y="-335842"/>
            <a:ext cx="958468" cy="4471852"/>
          </a:xfrm>
          <a:prstGeom prst="rightBrace">
            <a:avLst>
              <a:gd name="adj1" fmla="val 10057"/>
              <a:gd name="adj2" fmla="val 4347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AB38D-EB68-4B58-AE94-D8A9CAA8E50D}"/>
              </a:ext>
            </a:extLst>
          </p:cNvPr>
          <p:cNvSpPr txBox="1"/>
          <p:nvPr/>
        </p:nvSpPr>
        <p:spPr>
          <a:xfrm>
            <a:off x="6767646" y="885950"/>
            <a:ext cx="3081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Divergence of stress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08960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12908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12908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551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The Boltzmann Equation</a:t>
            </a:r>
            <a:endParaRPr lang="en-DE" sz="24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766AF81B-EED8-4CFF-8C2F-09AC3C17A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961942"/>
              </p:ext>
            </p:extLst>
          </p:nvPr>
        </p:nvGraphicFramePr>
        <p:xfrm>
          <a:off x="3656852" y="798281"/>
          <a:ext cx="8282283" cy="128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2869920" imgH="444240" progId="Equation.DSMT4">
                  <p:embed/>
                </p:oleObj>
              </mc:Choice>
              <mc:Fallback>
                <p:oleObj name="Equation" r:id="rId4" imgW="2869920" imgH="44424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766AF81B-EED8-4CFF-8C2F-09AC3C17A1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6852" y="798281"/>
                        <a:ext cx="8282283" cy="1283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3937DB0-4D5B-4DCB-B619-0B18A15FF0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7331"/>
              </p:ext>
            </p:extLst>
          </p:nvPr>
        </p:nvGraphicFramePr>
        <p:xfrm>
          <a:off x="2506736" y="3658856"/>
          <a:ext cx="9349348" cy="1193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6" imgW="3581280" imgH="457200" progId="Equation.DSMT4">
                  <p:embed/>
                </p:oleObj>
              </mc:Choice>
              <mc:Fallback>
                <p:oleObj name="Equation" r:id="rId6" imgW="3581280" imgH="4572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3937DB0-4D5B-4DCB-B619-0B18A15FF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6736" y="3658856"/>
                        <a:ext cx="9349348" cy="1193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2A1E09E-308C-409D-8A5B-6D48CB0A3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903508"/>
              </p:ext>
            </p:extLst>
          </p:nvPr>
        </p:nvGraphicFramePr>
        <p:xfrm>
          <a:off x="4647656" y="2545336"/>
          <a:ext cx="6083631" cy="64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8" imgW="2171520" imgH="228600" progId="Equation.DSMT4">
                  <p:embed/>
                </p:oleObj>
              </mc:Choice>
              <mc:Fallback>
                <p:oleObj name="Equation" r:id="rId8" imgW="217152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82A1E09E-308C-409D-8A5B-6D48CB0A3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7656" y="2545336"/>
                        <a:ext cx="6083631" cy="640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12A720E-F9F5-491E-B9CA-C9B4C0AD6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996644"/>
              </p:ext>
            </p:extLst>
          </p:nvPr>
        </p:nvGraphicFramePr>
        <p:xfrm>
          <a:off x="4492988" y="5219086"/>
          <a:ext cx="7071133" cy="127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10" imgW="2819160" imgH="507960" progId="Equation.DSMT4">
                  <p:embed/>
                </p:oleObj>
              </mc:Choice>
              <mc:Fallback>
                <p:oleObj name="Equation" r:id="rId10" imgW="2819160" imgH="50796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112A720E-F9F5-491E-B9CA-C9B4C0AD63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2988" y="5219086"/>
                        <a:ext cx="7071133" cy="127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CBC72C-492C-4666-ABA9-46930B4247AD}"/>
              </a:ext>
            </a:extLst>
          </p:cNvPr>
          <p:cNvCxnSpPr>
            <a:cxnSpLocks/>
          </p:cNvCxnSpPr>
          <p:nvPr/>
        </p:nvCxnSpPr>
        <p:spPr>
          <a:xfrm>
            <a:off x="19050" y="2395946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0D9BA6-FED4-4A71-BA5F-0C783F50CC99}"/>
              </a:ext>
            </a:extLst>
          </p:cNvPr>
          <p:cNvCxnSpPr>
            <a:cxnSpLocks/>
          </p:cNvCxnSpPr>
          <p:nvPr/>
        </p:nvCxnSpPr>
        <p:spPr>
          <a:xfrm>
            <a:off x="19050" y="3393077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217BDE-51B0-4659-8DF1-D2BFD0CFD98E}"/>
              </a:ext>
            </a:extLst>
          </p:cNvPr>
          <p:cNvSpPr txBox="1"/>
          <p:nvPr/>
        </p:nvSpPr>
        <p:spPr>
          <a:xfrm>
            <a:off x="130176" y="3600437"/>
            <a:ext cx="2298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Bhatnagar-Gross-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Krook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(BGK)</a:t>
            </a:r>
            <a:endParaRPr lang="en-D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3EFFB-8DB2-4403-8544-4BB4063F924C}"/>
              </a:ext>
            </a:extLst>
          </p:cNvPr>
          <p:cNvSpPr txBox="1"/>
          <p:nvPr/>
        </p:nvSpPr>
        <p:spPr>
          <a:xfrm>
            <a:off x="384811" y="2672535"/>
            <a:ext cx="614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Number Density:</a:t>
            </a:r>
            <a:endParaRPr lang="en-DE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0FFE96-9821-4AD0-AD45-1DF38BB2003B}"/>
              </a:ext>
            </a:extLst>
          </p:cNvPr>
          <p:cNvSpPr txBox="1"/>
          <p:nvPr/>
        </p:nvSpPr>
        <p:spPr>
          <a:xfrm>
            <a:off x="582727" y="5625603"/>
            <a:ext cx="614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equilibrium density:</a:t>
            </a:r>
            <a:endParaRPr lang="en-DE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AE804-C769-4C9E-BCE6-1CE4CBC62087}"/>
              </a:ext>
            </a:extLst>
          </p:cNvPr>
          <p:cNvSpPr txBox="1"/>
          <p:nvPr/>
        </p:nvSpPr>
        <p:spPr>
          <a:xfrm>
            <a:off x="207713" y="1052802"/>
            <a:ext cx="614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Boltzmann equation:</a:t>
            </a:r>
            <a:endParaRPr lang="en-DE" sz="24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2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4A49D2A-4082-45B0-928E-9B51AB6D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r="-1"/>
          <a:stretch/>
        </p:blipFill>
        <p:spPr>
          <a:xfrm>
            <a:off x="0" y="30373"/>
            <a:ext cx="12192000" cy="54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0B383B-A8E3-4968-820E-3A53DB7BA425}"/>
              </a:ext>
            </a:extLst>
          </p:cNvPr>
          <p:cNvSpPr txBox="1"/>
          <p:nvPr/>
        </p:nvSpPr>
        <p:spPr>
          <a:xfrm>
            <a:off x="11621769" y="30373"/>
            <a:ext cx="43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lang="en-DE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FA706-9F39-4DAC-B205-3B6EBDD1EC4F}"/>
              </a:ext>
            </a:extLst>
          </p:cNvPr>
          <p:cNvSpPr txBox="1"/>
          <p:nvPr/>
        </p:nvSpPr>
        <p:spPr>
          <a:xfrm>
            <a:off x="0" y="72590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ontserrat" panose="00000500000000000000" pitchFamily="2" charset="0"/>
              </a:rPr>
              <a:t>Theory: Physical quantities</a:t>
            </a:r>
            <a:endParaRPr lang="en-DE" sz="24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84F35F2-6AB3-4D4C-B4C9-C54041AA1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02027"/>
              </p:ext>
            </p:extLst>
          </p:nvPr>
        </p:nvGraphicFramePr>
        <p:xfrm>
          <a:off x="2463800" y="842056"/>
          <a:ext cx="5669682" cy="8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1777680" imgH="279360" progId="Equation.DSMT4">
                  <p:embed/>
                </p:oleObj>
              </mc:Choice>
              <mc:Fallback>
                <p:oleObj name="Equation" r:id="rId4" imgW="1777680" imgH="2793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84F35F2-6AB3-4D4C-B4C9-C54041AA1E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3800" y="842056"/>
                        <a:ext cx="5669682" cy="89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15BEF7E-CB18-499E-B1CE-3CDB6EA29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12988"/>
              </p:ext>
            </p:extLst>
          </p:nvPr>
        </p:nvGraphicFramePr>
        <p:xfrm>
          <a:off x="2360748" y="2151063"/>
          <a:ext cx="5993664" cy="8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6" imgW="1879560" imgH="279360" progId="Equation.DSMT4">
                  <p:embed/>
                </p:oleObj>
              </mc:Choice>
              <mc:Fallback>
                <p:oleObj name="Equation" r:id="rId6" imgW="1879560" imgH="2793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15BEF7E-CB18-499E-B1CE-3CDB6EA29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60748" y="2151063"/>
                        <a:ext cx="5993664" cy="89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FE8FA7-61B5-4AC8-8C60-21EE81238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550065"/>
              </p:ext>
            </p:extLst>
          </p:nvPr>
        </p:nvGraphicFramePr>
        <p:xfrm>
          <a:off x="890588" y="3603625"/>
          <a:ext cx="93122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8" imgW="2831760" imgH="279360" progId="Equation.DSMT4">
                  <p:embed/>
                </p:oleObj>
              </mc:Choice>
              <mc:Fallback>
                <p:oleObj name="Equation" r:id="rId8" imgW="2831760" imgH="279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FE8FA7-61B5-4AC8-8C60-21EE81238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0588" y="3603625"/>
                        <a:ext cx="9312275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841D5D-464E-47C1-8C23-E64E3CDBA352}"/>
              </a:ext>
            </a:extLst>
          </p:cNvPr>
          <p:cNvCxnSpPr>
            <a:cxnSpLocks/>
          </p:cNvCxnSpPr>
          <p:nvPr/>
        </p:nvCxnSpPr>
        <p:spPr>
          <a:xfrm flipV="1">
            <a:off x="7267575" y="4366693"/>
            <a:ext cx="123619" cy="64345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7D7041-F4AF-4FF9-AA79-A83452D89B5E}"/>
              </a:ext>
            </a:extLst>
          </p:cNvPr>
          <p:cNvSpPr txBox="1"/>
          <p:nvPr/>
        </p:nvSpPr>
        <p:spPr>
          <a:xfrm>
            <a:off x="6310449" y="5052367"/>
            <a:ext cx="15740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gas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223999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41C44A53F6A045A4C1A5E27934D3F9" ma:contentTypeVersion="11" ma:contentTypeDescription="Create a new document." ma:contentTypeScope="" ma:versionID="ae6f4584d02710c2eaf4dad1a8ca7c1f">
  <xsd:schema xmlns:xsd="http://www.w3.org/2001/XMLSchema" xmlns:xs="http://www.w3.org/2001/XMLSchema" xmlns:p="http://schemas.microsoft.com/office/2006/metadata/properties" xmlns:ns3="3ed38a58-8370-4be6-b63a-f132d0df020a" xmlns:ns4="b1b35015-858a-4fdd-8bfe-ae800e5e5635" targetNamespace="http://schemas.microsoft.com/office/2006/metadata/properties" ma:root="true" ma:fieldsID="184d61a6afb29c650e4c6817feaa609c" ns3:_="" ns4:_="">
    <xsd:import namespace="3ed38a58-8370-4be6-b63a-f132d0df020a"/>
    <xsd:import namespace="b1b35015-858a-4fdd-8bfe-ae800e5e56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38a58-8370-4be6-b63a-f132d0df0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35015-858a-4fdd-8bfe-ae800e5e563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BF2722-2A33-48E7-BF42-222BFBCEF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d38a58-8370-4be6-b63a-f132d0df020a"/>
    <ds:schemaRef ds:uri="b1b35015-858a-4fdd-8bfe-ae800e5e56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8FDB64-2A02-4DB4-A36C-9598EC5B54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D3AF1E-8A63-4CE8-80C7-DC5C5CF365B4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3ed38a58-8370-4be6-b63a-f132d0df020a"/>
    <ds:schemaRef ds:uri="http://schemas.microsoft.com/office/2006/metadata/properties"/>
    <ds:schemaRef ds:uri="http://schemas.microsoft.com/office/infopath/2007/PartnerControls"/>
    <ds:schemaRef ds:uri="b1b35015-858a-4fdd-8bfe-ae800e5e563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526</Words>
  <Application>Microsoft Office PowerPoint</Application>
  <PresentationFormat>Widescreen</PresentationFormat>
  <Paragraphs>142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Montserrat</vt:lpstr>
      <vt:lpstr>Office Theme</vt:lpstr>
      <vt:lpstr>Equation</vt:lpstr>
      <vt:lpstr>Simulation of Kelvin-Helmholtz instabilities using a lattice-Boltzmann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Kelvin-Helmholtz instabilities using generalized lattice-Boltzmann methods</dc:title>
  <dc:creator>Thomas Rothe</dc:creator>
  <cp:lastModifiedBy>Thomas Rothe</cp:lastModifiedBy>
  <cp:revision>10</cp:revision>
  <dcterms:created xsi:type="dcterms:W3CDTF">2022-05-07T13:32:46Z</dcterms:created>
  <dcterms:modified xsi:type="dcterms:W3CDTF">2022-05-25T13:39:29Z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0x0101002B41C44A53F6A045A4C1A5E27934D3F9</vt:lpwstr>
  </property>
</Properties>
</file>